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type="screen16x9"/>
  <p:notesSz cx="6858000" cy="9144000"/>
  <p:embeddedFontLst>
    <p:embeddedFont>
      <p:font typeface="Raleway" panose="020B0503030101060003" pitchFamily="34"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128" d="100"/>
          <a:sy n="128"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Area_char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ommons.wikimedia.org/wiki/File:US_and_USSR_nuclear_stockpiles.sv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Old_Faithful_Geyser"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Wyoming" TargetMode="External"/><Relationship Id="rId4" Type="http://schemas.openxmlformats.org/officeDocument/2006/relationships/hyperlink" Target="https://en.wikipedia.org/wiki/Yellowstone_National_Park"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policedatainitiative.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schoolofdata.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choolofdata.org/handbook/courses/common-misconcepti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google.com/document/d/108V8fhd1L-JjH-Jtx2gmndAyEfzFP0XUpPMyjtPLmss/edit?usp=sharing"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wordclouds.com" TargetMode="External"/><Relationship Id="rId5" Type="http://schemas.openxmlformats.org/officeDocument/2006/relationships/hyperlink" Target="http://www.presidency.ucsb.edu/inaugurals.php" TargetMode="External"/><Relationship Id="rId4" Type="http://schemas.openxmlformats.org/officeDocument/2006/relationships/hyperlink" Target="http://www.wordclouds.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oogle.com/presentation/d/1EDbA7R1MnFQsF6fKuHhERUoryUBDBLAKYiVESKxNqro/edit?usp=shar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7f2d9a92_0_9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47f2d9a9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dc71b9a8a_0_1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 </a:t>
            </a:r>
            <a:endParaRPr sz="1200">
              <a:solidFill>
                <a:schemeClr val="dk1"/>
              </a:solidFill>
              <a:latin typeface="Verdana"/>
              <a:ea typeface="Verdana"/>
              <a:cs typeface="Verdana"/>
              <a:sym typeface="Verdana"/>
            </a:endParaRPr>
          </a:p>
          <a:p>
            <a:pPr marL="457200" lvl="0" indent="0" rtl="0">
              <a:lnSpc>
                <a:spcPct val="120000"/>
              </a:lnSpc>
              <a:spcBef>
                <a:spcPts val="0"/>
              </a:spcBef>
              <a:spcAft>
                <a:spcPts val="0"/>
              </a:spcAft>
              <a:buNone/>
            </a:pPr>
            <a:r>
              <a:rPr lang="en" sz="1200">
                <a:solidFill>
                  <a:schemeClr val="dk1"/>
                </a:solidFill>
                <a:latin typeface="Verdana"/>
                <a:ea typeface="Verdana"/>
                <a:cs typeface="Verdana"/>
                <a:sym typeface="Verdana"/>
              </a:rPr>
              <a:t>d. Line Graph - (Basic) Each data point is connected by a line. A great way to display data over time.</a:t>
            </a:r>
            <a:endParaRPr sz="1200">
              <a:solidFill>
                <a:schemeClr val="dk1"/>
              </a:solidFill>
              <a:latin typeface="Verdana"/>
              <a:ea typeface="Verdana"/>
              <a:cs typeface="Verdana"/>
              <a:sym typeface="Verdana"/>
            </a:endParaRPr>
          </a:p>
          <a:p>
            <a:pPr marL="0" lvl="0" indent="0" rtl="0">
              <a:spcBef>
                <a:spcPts val="0"/>
              </a:spcBef>
              <a:spcAft>
                <a:spcPts val="0"/>
              </a:spcAft>
              <a:buNone/>
            </a:pPr>
            <a:endParaRPr/>
          </a:p>
        </p:txBody>
      </p:sp>
      <p:sp>
        <p:nvSpPr>
          <p:cNvPr id="312" name="Google Shape;312;g1dc71b9a8a_0_16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dc71b9a8a_0_16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1dc71b9a8a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More Advanced: An area chart is a more advanced version of a line graph</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100">
                <a:solidFill>
                  <a:schemeClr val="dk1"/>
                </a:solidFill>
                <a:latin typeface="Verdana"/>
                <a:ea typeface="Verdana"/>
                <a:cs typeface="Verdana"/>
                <a:sym typeface="Verdana"/>
              </a:rPr>
              <a:t>Area Chart: An area chart is very similar to a line graph, but the area below the line is usually colored in. Area charts often compare two different sets of data.) </a:t>
            </a:r>
            <a:r>
              <a:rPr lang="en" sz="1200" b="0" i="0" u="none" strike="noStrike" cap="none">
                <a:solidFill>
                  <a:schemeClr val="dk1"/>
                </a:solidFill>
                <a:latin typeface="Calibri"/>
                <a:ea typeface="Calibri"/>
                <a:cs typeface="Calibri"/>
                <a:sym typeface="Calibri"/>
              </a:rPr>
              <a:t>“Area chart.” Wikipedia. </a:t>
            </a:r>
            <a:r>
              <a:rPr lang="en" sz="1200" b="0" i="0" u="sng" strike="noStrike" cap="none">
                <a:solidFill>
                  <a:schemeClr val="hlink"/>
                </a:solidFill>
                <a:latin typeface="Calibri"/>
                <a:ea typeface="Calibri"/>
                <a:cs typeface="Calibri"/>
                <a:sym typeface="Calibri"/>
                <a:hlinkClick r:id="rId3"/>
              </a:rPr>
              <a:t>https://en.wikipedia.org/wiki/Area_chart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u="sng">
                <a:solidFill>
                  <a:schemeClr val="hlink"/>
                </a:solidFill>
                <a:latin typeface="Calibri"/>
                <a:ea typeface="Calibri"/>
                <a:cs typeface="Calibri"/>
                <a:sym typeface="Calibri"/>
                <a:hlinkClick r:id="rId4"/>
              </a:rPr>
              <a:t>https://commons.wikimedia.org/wiki/File:US_and_USSR_nuclear_stockpiles.svg</a:t>
            </a:r>
            <a:r>
              <a:rPr lang="en" sz="1200">
                <a:solidFill>
                  <a:schemeClr val="dk1"/>
                </a:solidFill>
                <a:latin typeface="Calibri"/>
                <a:ea typeface="Calibri"/>
                <a:cs typeface="Calibri"/>
                <a:sym typeface="Calibri"/>
              </a:rPr>
              <a:t>  Public domain</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Google Shape;322;g1dc71b9a8a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dc71b9a8a_0_19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1dc71b9a8a_0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e. Scatter Plot - </a:t>
            </a:r>
            <a:r>
              <a:rPr lang="en" sz="1100">
                <a:solidFill>
                  <a:schemeClr val="dk1"/>
                </a:solidFill>
                <a:latin typeface="Verdana"/>
                <a:ea typeface="Verdana"/>
                <a:cs typeface="Verdana"/>
                <a:sym typeface="Verdana"/>
              </a:rPr>
              <a:t> On a scatter plot, the x axis (horizontal) and the y axis (vertical) represent different variables, and the a point is placed at the intersection of each to show the relationship between the two variables. Many people see height and weight scatter plots in the doctor's office. [This is widely used in science and when two variables change simultaneously.]</a:t>
            </a: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Notes about the example (from https://en.wikipedia.org/wiki/Scatter_plot):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Waiting time between eruptions and the duration of the eruption for the </a:t>
            </a:r>
            <a:r>
              <a:rPr lang="en" sz="1200" b="0" i="0" u="sng" strike="noStrike" cap="none">
                <a:solidFill>
                  <a:schemeClr val="hlink"/>
                </a:solidFill>
                <a:latin typeface="Calibri"/>
                <a:ea typeface="Calibri"/>
                <a:cs typeface="Calibri"/>
                <a:sym typeface="Calibri"/>
                <a:hlinkClick r:id="rId3"/>
              </a:rPr>
              <a:t>Old Faithful Geyser</a:t>
            </a:r>
            <a:r>
              <a:rPr lang="en" sz="1200" b="0" i="0" u="none" strike="noStrike" cap="none">
                <a:solidFill>
                  <a:schemeClr val="dk1"/>
                </a:solidFill>
                <a:latin typeface="Calibri"/>
                <a:ea typeface="Calibri"/>
                <a:cs typeface="Calibri"/>
                <a:sym typeface="Calibri"/>
              </a:rPr>
              <a:t> in </a:t>
            </a:r>
            <a:r>
              <a:rPr lang="en" sz="1200" b="0" i="0" u="sng" strike="noStrike" cap="none">
                <a:solidFill>
                  <a:schemeClr val="hlink"/>
                </a:solidFill>
                <a:latin typeface="Calibri"/>
                <a:ea typeface="Calibri"/>
                <a:cs typeface="Calibri"/>
                <a:sym typeface="Calibri"/>
                <a:hlinkClick r:id="rId4"/>
              </a:rPr>
              <a:t>Yellowstone National Park</a:t>
            </a:r>
            <a:r>
              <a:rPr lang="en" sz="1200" b="0" i="0" u="none" strike="noStrike" cap="none">
                <a:solidFill>
                  <a:schemeClr val="dk1"/>
                </a:solidFill>
                <a:latin typeface="Calibri"/>
                <a:ea typeface="Calibri"/>
                <a:cs typeface="Calibri"/>
                <a:sym typeface="Calibri"/>
              </a:rPr>
              <a:t>, </a:t>
            </a:r>
            <a:r>
              <a:rPr lang="en" sz="1200" b="0" i="0" u="sng" strike="noStrike" cap="none">
                <a:solidFill>
                  <a:schemeClr val="hlink"/>
                </a:solidFill>
                <a:latin typeface="Calibri"/>
                <a:ea typeface="Calibri"/>
                <a:cs typeface="Calibri"/>
                <a:sym typeface="Calibri"/>
                <a:hlinkClick r:id="rId5"/>
              </a:rPr>
              <a:t>Wyoming</a:t>
            </a:r>
            <a:r>
              <a:rPr lang="en" sz="1200" b="0" i="0" u="none" strike="noStrike" cap="none">
                <a:solidFill>
                  <a:schemeClr val="dk1"/>
                </a:solidFill>
                <a:latin typeface="Calibri"/>
                <a:ea typeface="Calibri"/>
                <a:cs typeface="Calibri"/>
                <a:sym typeface="Calibri"/>
              </a:rPr>
              <a:t>, USA. This chart suggests there are generally two "types" of eruptions: short-wait-short-duration, and long-wait-long-duration. A straight line has also been added to represent the “best fit” of the data on the graph.</a:t>
            </a:r>
            <a:endParaRPr sz="1200" b="0" i="0" u="none" strike="noStrike" cap="none">
              <a:solidFill>
                <a:schemeClr val="dk1"/>
              </a:solidFill>
              <a:latin typeface="Calibri"/>
              <a:ea typeface="Calibri"/>
              <a:cs typeface="Calibri"/>
              <a:sym typeface="Calibri"/>
            </a:endParaRPr>
          </a:p>
        </p:txBody>
      </p:sp>
      <p:sp>
        <p:nvSpPr>
          <p:cNvPr id="331" name="Google Shape;331;g1dc71b9a8a_0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dc71b9a8a_0_1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Google Shape;338;g1dc71b9a8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sz="1400">
                <a:solidFill>
                  <a:schemeClr val="dk1"/>
                </a:solidFill>
                <a:latin typeface="Verdana"/>
                <a:ea typeface="Verdana"/>
                <a:cs typeface="Verdana"/>
                <a:sym typeface="Verdana"/>
              </a:rPr>
              <a:t>Class 3b (cont’d)</a:t>
            </a:r>
            <a:endParaRPr sz="1400">
              <a:solidFill>
                <a:schemeClr val="dk1"/>
              </a:solidFill>
              <a:latin typeface="Verdana"/>
              <a:ea typeface="Verdana"/>
              <a:cs typeface="Verdana"/>
              <a:sym typeface="Verdana"/>
            </a:endParaRPr>
          </a:p>
          <a:p>
            <a:pPr marL="0" lvl="0" indent="0" rtl="0">
              <a:spcBef>
                <a:spcPts val="0"/>
              </a:spcBef>
              <a:spcAft>
                <a:spcPts val="0"/>
              </a:spcAft>
              <a:buClr>
                <a:schemeClr val="dk1"/>
              </a:buClr>
              <a:buFont typeface="Arial"/>
              <a:buNone/>
            </a:pPr>
            <a:endParaRPr sz="12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Heat Map: In a heat map, the data points on a map are color coded. This allows a viewer to easily see concentrations of data. Heat maps are often used to show crime, extreme weather or population. On this slide, the map on the left shows the shows the locations of officer involved shootings. The map on the right shows locations of the officer involved shootings in context with a heat map of all crimes.  (original image is from </a:t>
            </a:r>
            <a:r>
              <a:rPr lang="en" u="sng">
                <a:solidFill>
                  <a:srgbClr val="1155CC"/>
                </a:solidFill>
                <a:latin typeface="Verdana"/>
                <a:ea typeface="Verdana"/>
                <a:cs typeface="Verdana"/>
                <a:sym typeface="Verdana"/>
                <a:hlinkClick r:id="rId3"/>
              </a:rPr>
              <a:t>www.policedatainitiative.org</a:t>
            </a:r>
            <a:r>
              <a:rPr lang="en">
                <a:solidFill>
                  <a:schemeClr val="dk1"/>
                </a:solidFill>
                <a:latin typeface="Verdana"/>
                <a:ea typeface="Verdana"/>
                <a:cs typeface="Verdana"/>
                <a:sym typeface="Verdana"/>
              </a:rPr>
              <a:t>) </a:t>
            </a:r>
            <a:endParaRPr sz="1400">
              <a:solidFill>
                <a:schemeClr val="dk1"/>
              </a:solidFill>
            </a:endParaRPr>
          </a:p>
          <a:p>
            <a:pPr marL="0" lvl="0" indent="0"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c71b9a8a_0_30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1dc71b9a8a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2000"/>
              </a:spcBef>
              <a:spcAft>
                <a:spcPts val="0"/>
              </a:spcAft>
              <a:buClr>
                <a:schemeClr val="dk1"/>
              </a:buClr>
              <a:buSzPts val="1100"/>
              <a:buFont typeface="Arial"/>
              <a:buNone/>
            </a:pPr>
            <a:r>
              <a:rPr lang="en" b="1">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457200" marR="0" lvl="0" indent="-317500" algn="l" rtl="0">
              <a:spcBef>
                <a:spcPts val="600"/>
              </a:spcBef>
              <a:spcAft>
                <a:spcPts val="0"/>
              </a:spcAft>
              <a:buSzPts val="1400"/>
              <a:buFont typeface="Verdana"/>
              <a:buAutoNum type="arabicPeriod" startAt="2"/>
            </a:pPr>
            <a:r>
              <a:rPr lang="en" sz="1200">
                <a:solidFill>
                  <a:schemeClr val="dk1"/>
                </a:solidFill>
                <a:latin typeface="Verdana"/>
                <a:ea typeface="Verdana"/>
                <a:cs typeface="Verdana"/>
                <a:sym typeface="Verdana"/>
              </a:rPr>
              <a:t>Some presentations of data can be misleading. Here are some examples that you might see in charts and graphs. </a:t>
            </a:r>
            <a:r>
              <a:rPr lang="en" sz="1100">
                <a:solidFill>
                  <a:schemeClr val="dk1"/>
                </a:solidFill>
                <a:latin typeface="Verdana"/>
                <a:ea typeface="Verdana"/>
                <a:cs typeface="Verdana"/>
                <a:sym typeface="Verdana"/>
              </a:rPr>
              <a:t>(Thanks to </a:t>
            </a:r>
            <a:r>
              <a:rPr lang="en" sz="1100" u="sng">
                <a:solidFill>
                  <a:srgbClr val="1155CC"/>
                </a:solidFill>
                <a:latin typeface="Verdana"/>
                <a:ea typeface="Verdana"/>
                <a:cs typeface="Verdana"/>
                <a:sym typeface="Verdana"/>
                <a:hlinkClick r:id="rId3"/>
              </a:rPr>
              <a:t>School of Data</a:t>
            </a:r>
            <a:r>
              <a:rPr lang="en" sz="1100">
                <a:solidFill>
                  <a:schemeClr val="dk1"/>
                </a:solidFill>
                <a:latin typeface="Verdana"/>
                <a:ea typeface="Verdana"/>
                <a:cs typeface="Verdana"/>
                <a:sym typeface="Verdana"/>
              </a:rPr>
              <a:t> for providing these examples.)</a:t>
            </a:r>
            <a:endParaRPr sz="11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Verdana"/>
              <a:ea typeface="Verdana"/>
              <a:cs typeface="Verdana"/>
              <a:sym typeface="Verdana"/>
            </a:endParaRPr>
          </a:p>
        </p:txBody>
      </p:sp>
      <p:sp>
        <p:nvSpPr>
          <p:cNvPr id="347" name="Google Shape;347;g1dc71b9a8a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dc71b9a8a_0_35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1dc71b9a8a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2000"/>
              </a:spcBef>
              <a:spcAft>
                <a:spcPts val="0"/>
              </a:spcAft>
              <a:buClr>
                <a:schemeClr val="dk1"/>
              </a:buClr>
              <a:buSzPts val="1100"/>
              <a:buFont typeface="Arial"/>
              <a:buNone/>
            </a:pPr>
            <a:r>
              <a:rPr lang="en">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457200" lvl="0" indent="-304800" rtl="0">
              <a:lnSpc>
                <a:spcPct val="120000"/>
              </a:lnSpc>
              <a:spcBef>
                <a:spcPts val="60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Data omission: Another word for this is “cherry-picking.” If important data is left out, it can skew the information.</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In this example, some years have been omitted.</a:t>
            </a: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3" name="Google Shape;353;g1dc71b9a8a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dc71b9a8a_0_3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1dc71b9a8a_0_3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2000"/>
              </a:spcBef>
              <a:spcAft>
                <a:spcPts val="0"/>
              </a:spcAft>
              <a:buClr>
                <a:schemeClr val="dk1"/>
              </a:buClr>
              <a:buSzPts val="1100"/>
              <a:buFont typeface="Arial"/>
              <a:buNone/>
            </a:pPr>
            <a:r>
              <a:rPr lang="en">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0" lvl="0" indent="0" rtl="0">
              <a:lnSpc>
                <a:spcPct val="115000"/>
              </a:lnSpc>
              <a:spcBef>
                <a:spcPts val="600"/>
              </a:spcBef>
              <a:spcAft>
                <a:spcPts val="0"/>
              </a:spcAft>
              <a:buNone/>
            </a:pPr>
            <a:r>
              <a:rPr lang="en" sz="1100">
                <a:solidFill>
                  <a:schemeClr val="dk1"/>
                </a:solidFill>
                <a:latin typeface="Verdana"/>
                <a:ea typeface="Verdana"/>
                <a:cs typeface="Verdana"/>
                <a:sym typeface="Verdana"/>
              </a:rPr>
              <a:t>Not starting a chart at zero, or starting it at zero when you shouldn’t: The magnitude of a trend can be exaggerated when the Y-axis starts at a number other than 0. Sometimes it IS important to start at a number other than 0, especially if the change is small. Otherwise, it’s hard to see the change in the chart. However, this can make a change in data feel bigger than it is.</a:t>
            </a:r>
            <a:endParaRPr sz="1100">
              <a:solidFill>
                <a:schemeClr val="dk1"/>
              </a:solidFill>
              <a:latin typeface="Verdana"/>
              <a:ea typeface="Verdana"/>
              <a:cs typeface="Verdana"/>
              <a:sym typeface="Verdana"/>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From School of Data: “In the graph […], the data doesn’t start at $0, but somewhere around $3000. This makes the differences appear proportionally much larger – for example, expenditure from 2001-2002 appears to have tripled, at least! In reality, this wasn’t the case. The square aspect ratio (the graph is the same height as width) of the graph further aggravates the effect.”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https://schoolofdata.org/handbook/courses/common-misconceptions/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Source: “Look Out!: Common Misconceptions and how to avoid them.” School of Data. https://schoolofdata.org/handbook/courses/common-misconceptions/</a:t>
            </a:r>
            <a:endParaRPr sz="1200" b="0" i="0" u="none" strike="noStrike" cap="none">
              <a:solidFill>
                <a:schemeClr val="dk1"/>
              </a:solidFill>
              <a:latin typeface="Calibri"/>
              <a:ea typeface="Calibri"/>
              <a:cs typeface="Calibri"/>
              <a:sym typeface="Calibri"/>
            </a:endParaRPr>
          </a:p>
        </p:txBody>
      </p:sp>
      <p:sp>
        <p:nvSpPr>
          <p:cNvPr id="362" name="Google Shape;362;g1dc71b9a8a_0_3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c71b9a8a_0_32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g1dc71b9a8a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2000"/>
              </a:spcBef>
              <a:spcAft>
                <a:spcPts val="0"/>
              </a:spcAft>
              <a:buClr>
                <a:schemeClr val="dk1"/>
              </a:buClr>
              <a:buSzPts val="1100"/>
              <a:buFont typeface="Arial"/>
              <a:buNone/>
            </a:pPr>
            <a:r>
              <a:rPr lang="en">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0" marR="0" lvl="0" indent="0" algn="l" rtl="0">
              <a:spcBef>
                <a:spcPts val="600"/>
              </a:spcBef>
              <a:spcAft>
                <a:spcPts val="0"/>
              </a:spcAft>
              <a:buNone/>
            </a:pPr>
            <a:r>
              <a:rPr lang="en" sz="1200">
                <a:solidFill>
                  <a:schemeClr val="dk1"/>
                </a:solidFill>
                <a:latin typeface="Calibri"/>
                <a:ea typeface="Calibri"/>
                <a:cs typeface="Calibri"/>
                <a:sym typeface="Calibri"/>
              </a:rPr>
              <a:t>Excessive Range: </a:t>
            </a:r>
            <a:r>
              <a:rPr lang="en" sz="1200" b="0" i="0" u="none" strike="noStrike" cap="none">
                <a:solidFill>
                  <a:schemeClr val="dk1"/>
                </a:solidFill>
                <a:latin typeface="Calibri"/>
                <a:ea typeface="Calibri"/>
                <a:cs typeface="Calibri"/>
                <a:sym typeface="Calibri"/>
              </a:rPr>
              <a:t>This graph represents the same data as the one on the previous slide. This one “starts with $0 but has a range up to $30,000, even though our data only ranges to $9000. This is </a:t>
            </a:r>
            <a:r>
              <a:rPr lang="en" sz="1200" b="0" i="1" u="none" strike="noStrike" cap="none">
                <a:solidFill>
                  <a:schemeClr val="dk1"/>
                </a:solidFill>
                <a:latin typeface="Calibri"/>
                <a:ea typeface="Calibri"/>
                <a:cs typeface="Calibri"/>
                <a:sym typeface="Calibri"/>
              </a:rPr>
              <a:t>more</a:t>
            </a:r>
            <a:r>
              <a:rPr lang="en" sz="1200" b="0" i="0" u="none" strike="noStrike" cap="none">
                <a:solidFill>
                  <a:schemeClr val="dk1"/>
                </a:solidFill>
                <a:latin typeface="Calibri"/>
                <a:ea typeface="Calibri"/>
                <a:cs typeface="Calibri"/>
                <a:sym typeface="Calibri"/>
              </a:rPr>
              <a:t> accurate than the [previous] graph …, but is still confusing.”</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Source: “Look Out!: Common Misconceptions and how to avoid them.” School of Data. https://schoolofdata.org/handbook/courses/common-misconceptions/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1" name="Google Shape;371;g1dc71b9a8a_0_3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c71b9a8a_0_49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1dc71b9a8a_0_4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a:t>
            </a:r>
            <a:endParaRPr>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c. Percent Change vs Percentage Point Change: A change from 5% to 10% is an increase of five percentage points. However, it’s also a 100% percent change. Depending on what you want to say, one might be misleading. If you have the original numbers, it’s always best to include those, too. (For example: 5% (700) to 10% (1400)). </a:t>
            </a:r>
            <a:endParaRPr sz="1200">
              <a:solidFill>
                <a:schemeClr val="dk1"/>
              </a:solidFill>
              <a:latin typeface="Calibri"/>
              <a:ea typeface="Calibri"/>
              <a:cs typeface="Calibri"/>
              <a:sym typeface="Calibri"/>
            </a:endParaRPr>
          </a:p>
        </p:txBody>
      </p:sp>
      <p:sp>
        <p:nvSpPr>
          <p:cNvPr id="379" name="Google Shape;379;g1dc71b9a8a_0_4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fea563fd0_1_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1fea563fd0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a:t>
            </a:r>
            <a:endParaRPr>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E. In this case, to do a good comparison, both costs must either be in US Dollars (USD) or British pounds (GBP).  It doesn’t matter which-- they just need to be consistent!</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Sources:</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https://www.londontoolkit.com/briefing/prices_coffee_shops.html</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http://www.fastfoodmenuprices.com/starbucks-prices/</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https://uk.answers.yahoo.com/question/index?qid=20081003014912AAvnzgO</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p:txBody>
      </p:sp>
      <p:sp>
        <p:nvSpPr>
          <p:cNvPr id="386" name="Google Shape;386;g1fea563fd0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da9ad4208_2_9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da9ad4208_2_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b="1">
                <a:solidFill>
                  <a:schemeClr val="dk1"/>
                </a:solidFill>
                <a:latin typeface="Verdana"/>
                <a:ea typeface="Verdana"/>
                <a:cs typeface="Verdana"/>
                <a:sym typeface="Verdana"/>
              </a:rPr>
              <a:t> </a:t>
            </a:r>
            <a:r>
              <a:rPr lang="en" sz="1100" b="1" i="1">
                <a:solidFill>
                  <a:schemeClr val="dk1"/>
                </a:solidFill>
                <a:latin typeface="Verdana"/>
                <a:ea typeface="Verdana"/>
                <a:cs typeface="Verdana"/>
                <a:sym typeface="Verdana"/>
              </a:rPr>
              <a:t>Estimated Time: </a:t>
            </a:r>
            <a:r>
              <a:rPr lang="en" sz="1100">
                <a:solidFill>
                  <a:schemeClr val="dk1"/>
                </a:solidFill>
                <a:latin typeface="Verdana"/>
                <a:ea typeface="Verdana"/>
                <a:cs typeface="Verdana"/>
                <a:sym typeface="Verdana"/>
              </a:rPr>
              <a:t>10 minutes</a:t>
            </a:r>
            <a:endParaRPr sz="1100" b="1" i="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Learning Objective:</a:t>
            </a:r>
            <a:r>
              <a:rPr lang="en" sz="1100" b="1">
                <a:solidFill>
                  <a:schemeClr val="dk1"/>
                </a:solidFill>
                <a:latin typeface="Verdana"/>
                <a:ea typeface="Verdana"/>
                <a:cs typeface="Verdana"/>
                <a:sym typeface="Verdana"/>
              </a:rPr>
              <a:t> </a:t>
            </a:r>
            <a:r>
              <a:rPr lang="en" sz="1100">
                <a:solidFill>
                  <a:schemeClr val="dk1"/>
                </a:solidFill>
                <a:highlight>
                  <a:srgbClr val="FFFFFF"/>
                </a:highlight>
                <a:latin typeface="Verdana"/>
                <a:ea typeface="Verdana"/>
                <a:cs typeface="Verdana"/>
                <a:sym typeface="Verdana"/>
              </a:rPr>
              <a:t>Demonstrate familiarity with topics from Class 1 &amp; 2</a:t>
            </a:r>
            <a:endParaRPr sz="1100">
              <a:solidFill>
                <a:schemeClr val="dk1"/>
              </a:solidFill>
              <a:highlight>
                <a:srgbClr val="FFFFFF"/>
              </a:highlight>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Discussion: </a:t>
            </a:r>
            <a:r>
              <a:rPr lang="en" sz="1100">
                <a:solidFill>
                  <a:schemeClr val="dk1"/>
                </a:solidFill>
                <a:latin typeface="Verdana"/>
                <a:ea typeface="Verdana"/>
                <a:cs typeface="Verdana"/>
                <a:sym typeface="Verdana"/>
              </a:rPr>
              <a:t>In the last lessons you learned what open data is, where you can get it, and how it can be used. In this class we will look at how data is represented visually. Ask the class if they can answer some questions:</a:t>
            </a:r>
            <a:endParaRPr sz="1100">
              <a:solidFill>
                <a:schemeClr val="dk1"/>
              </a:solidFill>
              <a:latin typeface="Verdana"/>
              <a:ea typeface="Verdana"/>
              <a:cs typeface="Verdana"/>
              <a:sym typeface="Verdana"/>
            </a:endParaRPr>
          </a:p>
          <a:p>
            <a:pPr marL="457200" lvl="0" indent="-298450" rtl="0">
              <a:lnSpc>
                <a:spcPct val="115000"/>
              </a:lnSpc>
              <a:spcBef>
                <a:spcPts val="30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What is open data?</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Where are some places you could find open data?</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What are some ways in which you might visually represent your data?</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What are some common misrepresentations of data?</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How can you use data to tell a story?</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Explain that in this section they will learn about telling a story with data using visualizations (charts, graphs and maps). </a:t>
            </a:r>
            <a:endParaRPr sz="1100" b="1">
              <a:solidFill>
                <a:schemeClr val="dk1"/>
              </a:solidFill>
              <a:latin typeface="Verdana"/>
              <a:ea typeface="Verdana"/>
              <a:cs typeface="Verdana"/>
              <a:sym typeface="Verdana"/>
            </a:endParaRPr>
          </a:p>
        </p:txBody>
      </p:sp>
      <p:sp>
        <p:nvSpPr>
          <p:cNvPr id="244" name="Google Shape;244;g1da9ad4208_2_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4f19cd133_0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24f19cd13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2000"/>
              </a:spcBef>
              <a:spcAft>
                <a:spcPts val="0"/>
              </a:spcAft>
              <a:buClr>
                <a:schemeClr val="dk1"/>
              </a:buClr>
              <a:buSzPts val="1100"/>
              <a:buFont typeface="Arial"/>
              <a:buNone/>
            </a:pPr>
            <a:r>
              <a:rPr lang="en" sz="1100">
                <a:solidFill>
                  <a:schemeClr val="dk1"/>
                </a:solidFill>
                <a:latin typeface="Verdana"/>
                <a:ea typeface="Verdana"/>
                <a:cs typeface="Verdana"/>
                <a:sym typeface="Verdana"/>
              </a:rPr>
              <a:t>Class 3b (cont’d)</a:t>
            </a:r>
            <a:endParaRPr sz="1100">
              <a:solidFill>
                <a:schemeClr val="dk1"/>
              </a:solidFill>
              <a:latin typeface="Verdana"/>
              <a:ea typeface="Verdana"/>
              <a:cs typeface="Verdana"/>
              <a:sym typeface="Verdana"/>
            </a:endParaRPr>
          </a:p>
          <a:p>
            <a:pPr marL="0" lvl="0" indent="0" rtl="0">
              <a:lnSpc>
                <a:spcPct val="138000"/>
              </a:lnSpc>
              <a:spcBef>
                <a:spcPts val="2000"/>
              </a:spcBef>
              <a:spcAft>
                <a:spcPts val="0"/>
              </a:spcAft>
              <a:buClr>
                <a:schemeClr val="dk1"/>
              </a:buClr>
              <a:buSzPts val="1100"/>
              <a:buFont typeface="Arial"/>
              <a:buNone/>
            </a:pPr>
            <a:r>
              <a:rPr lang="en" sz="1100">
                <a:solidFill>
                  <a:schemeClr val="dk1"/>
                </a:solidFill>
                <a:latin typeface="Verdana"/>
                <a:ea typeface="Verdana"/>
                <a:cs typeface="Verdana"/>
                <a:sym typeface="Verdana"/>
              </a:rPr>
              <a:t>Context in Open Data (Same text as on slide)</a:t>
            </a:r>
            <a:endParaRPr sz="1100">
              <a:solidFill>
                <a:schemeClr val="dk1"/>
              </a:solidFill>
              <a:latin typeface="Verdana"/>
              <a:ea typeface="Verdana"/>
              <a:cs typeface="Verdana"/>
              <a:sym typeface="Verdana"/>
            </a:endParaRPr>
          </a:p>
          <a:p>
            <a:pPr marL="0" lvl="0" indent="0" rtl="0">
              <a:spcBef>
                <a:spcPts val="600"/>
              </a:spcBef>
              <a:spcAft>
                <a:spcPts val="0"/>
              </a:spcAft>
              <a:buClr>
                <a:schemeClr val="dk1"/>
              </a:buClr>
              <a:buSzPts val="1100"/>
              <a:buFont typeface="Arial"/>
              <a:buNone/>
            </a:pPr>
            <a:r>
              <a:rPr lang="en" sz="1100">
                <a:solidFill>
                  <a:schemeClr val="dk1"/>
                </a:solidFill>
                <a:latin typeface="Verdana"/>
                <a:ea typeface="Verdana"/>
                <a:cs typeface="Verdana"/>
                <a:sym typeface="Verdana"/>
              </a:rPr>
              <a:t>Open datasets should include information about the source and limitations of the data. </a:t>
            </a:r>
            <a:endParaRPr sz="1100">
              <a:solidFill>
                <a:schemeClr val="dk1"/>
              </a:solidFill>
              <a:latin typeface="Verdana"/>
              <a:ea typeface="Verdana"/>
              <a:cs typeface="Verdana"/>
              <a:sym typeface="Verdana"/>
            </a:endParaRPr>
          </a:p>
          <a:p>
            <a:pPr marL="0" lvl="0" indent="0" rtl="0">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When people make new visualizations or combine datasets, they should provide information about the data. </a:t>
            </a:r>
            <a:endParaRPr sz="1100">
              <a:solidFill>
                <a:schemeClr val="dk1"/>
              </a:solidFill>
              <a:latin typeface="Verdana"/>
              <a:ea typeface="Verdana"/>
              <a:cs typeface="Verdana"/>
              <a:sym typeface="Verdana"/>
            </a:endParaRPr>
          </a:p>
          <a:p>
            <a:pPr marL="0" lvl="0" indent="0" rtl="0">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As </a:t>
            </a:r>
            <a:r>
              <a:rPr lang="en" sz="1100" u="sng">
                <a:solidFill>
                  <a:schemeClr val="hlink"/>
                </a:solidFill>
                <a:latin typeface="Verdana"/>
                <a:ea typeface="Verdana"/>
                <a:cs typeface="Verdana"/>
                <a:sym typeface="Verdana"/>
                <a:hlinkClick r:id="rId3"/>
              </a:rPr>
              <a:t>School of Data</a:t>
            </a:r>
            <a:r>
              <a:rPr lang="en" sz="1100">
                <a:solidFill>
                  <a:schemeClr val="dk1"/>
                </a:solidFill>
                <a:latin typeface="Verdana"/>
                <a:ea typeface="Verdana"/>
                <a:cs typeface="Verdana"/>
                <a:sym typeface="Verdana"/>
              </a:rPr>
              <a:t> says, “</a:t>
            </a:r>
            <a:r>
              <a:rPr lang="en" sz="1100">
                <a:solidFill>
                  <a:srgbClr val="333333"/>
                </a:solidFill>
                <a:highlight>
                  <a:schemeClr val="lt1"/>
                </a:highlight>
                <a:latin typeface="Verdana"/>
                <a:ea typeface="Verdana"/>
                <a:cs typeface="Verdana"/>
                <a:sym typeface="Verdana"/>
              </a:rPr>
              <a:t>So explain what you are showing – explain how it is read, explain where the data comes from and explain what you did with it. If you give the proper context the conclusion should come right out of the data.</a:t>
            </a:r>
            <a:endParaRPr sz="11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g24f19cd13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dc71b9a8a_0_2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Google Shape;400;g1dc71b9a8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Class 3b (cont’d)</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startAt="3"/>
            </a:pPr>
            <a:r>
              <a:rPr lang="en">
                <a:solidFill>
                  <a:schemeClr val="dk1"/>
                </a:solidFill>
                <a:latin typeface="Verdana"/>
                <a:ea typeface="Verdana"/>
                <a:cs typeface="Verdana"/>
                <a:sym typeface="Verdana"/>
              </a:rPr>
              <a:t>Make a Chart and a Map </a:t>
            </a:r>
            <a:endParaRPr>
              <a:solidFill>
                <a:schemeClr val="dk1"/>
              </a:solidFill>
              <a:latin typeface="Verdana"/>
              <a:ea typeface="Verdana"/>
              <a:cs typeface="Verdana"/>
              <a:sym typeface="Verdana"/>
            </a:endParaRPr>
          </a:p>
          <a:p>
            <a:pPr marL="45720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Now that everyone has seen some visualizations, let’s make some. Create a Google chart and a Google map of the 2015 California Wildfires using the provided CSV file. (Note: a Google account is required for this activity. If someone does not have an account, pair them with another participant that does have one.) Before class add the “2015 California Wildfires.csv”* file to each computer. Step-by-step directions for this activity are available in </a:t>
            </a:r>
            <a:r>
              <a:rPr lang="en" u="sng">
                <a:solidFill>
                  <a:srgbClr val="1155CC"/>
                </a:solidFill>
                <a:latin typeface="Verdana"/>
                <a:ea typeface="Verdana"/>
                <a:cs typeface="Verdana"/>
                <a:sym typeface="Verdana"/>
                <a:hlinkClick r:id="rId3"/>
              </a:rPr>
              <a:t>Handout 4: How to Map and a Chart</a:t>
            </a:r>
            <a:r>
              <a:rPr lang="en">
                <a:solidFill>
                  <a:schemeClr val="dk1"/>
                </a:solidFill>
                <a:latin typeface="Verdana"/>
                <a:ea typeface="Verdana"/>
                <a:cs typeface="Verdana"/>
                <a:sym typeface="Verdana"/>
              </a:rPr>
              <a:t>.</a:t>
            </a:r>
            <a:endParaRPr>
              <a:solidFill>
                <a:schemeClr val="dk1"/>
              </a:solidFill>
              <a:latin typeface="Verdana"/>
              <a:ea typeface="Verdana"/>
              <a:cs typeface="Verdana"/>
              <a:sym typeface="Verdana"/>
            </a:endParaRPr>
          </a:p>
          <a:p>
            <a:pPr marL="45720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9144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Ask the class if they ran into any difficulties creating the visualization. What were they? </a:t>
            </a:r>
            <a:endParaRPr>
              <a:solidFill>
                <a:schemeClr val="dk1"/>
              </a:solidFill>
              <a:latin typeface="Verdana"/>
              <a:ea typeface="Verdana"/>
              <a:cs typeface="Verdana"/>
              <a:sym typeface="Verdana"/>
            </a:endParaRPr>
          </a:p>
          <a:p>
            <a:pPr marL="9144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Did the visualizations reveal anything unexpected?</a:t>
            </a:r>
            <a:endParaRPr>
              <a:solidFill>
                <a:schemeClr val="dk1"/>
              </a:solidFill>
              <a:latin typeface="Verdana"/>
              <a:ea typeface="Verdana"/>
              <a:cs typeface="Verdana"/>
              <a:sym typeface="Verdana"/>
            </a:endParaRPr>
          </a:p>
          <a:p>
            <a:pPr marL="9144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How or why might you use a visualization like this?</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*Note: If you need an alternate dataset, contact the Data Equity team. </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b="1">
                <a:solidFill>
                  <a:schemeClr val="dk1"/>
                </a:solidFill>
                <a:latin typeface="Verdana"/>
                <a:ea typeface="Verdana"/>
                <a:cs typeface="Verdana"/>
                <a:sym typeface="Verdana"/>
              </a:rPr>
              <a:t>Alternate/Supplemental Activity:</a:t>
            </a:r>
            <a:endParaRPr b="1">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Create two </a:t>
            </a:r>
            <a:r>
              <a:rPr lang="en" u="sng">
                <a:solidFill>
                  <a:srgbClr val="1155CC"/>
                </a:solidFill>
                <a:latin typeface="Verdana"/>
                <a:ea typeface="Verdana"/>
                <a:cs typeface="Verdana"/>
                <a:sym typeface="Verdana"/>
                <a:hlinkClick r:id="rId4"/>
              </a:rPr>
              <a:t>Word Clouds</a:t>
            </a:r>
            <a:r>
              <a:rPr lang="en" u="sng">
                <a:solidFill>
                  <a:srgbClr val="1155CC"/>
                </a:solidFill>
                <a:latin typeface="Verdana"/>
                <a:ea typeface="Verdana"/>
                <a:cs typeface="Verdana"/>
                <a:sym typeface="Verdana"/>
              </a:rPr>
              <a:t> </a:t>
            </a:r>
            <a:r>
              <a:rPr lang="en">
                <a:solidFill>
                  <a:schemeClr val="dk1"/>
                </a:solidFill>
                <a:latin typeface="Verdana"/>
                <a:ea typeface="Verdana"/>
                <a:cs typeface="Verdana"/>
                <a:sym typeface="Verdana"/>
              </a:rPr>
              <a:t>using different U.S. President’s inauguration day speeches.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Go to </a:t>
            </a:r>
            <a:r>
              <a:rPr lang="en" u="sng">
                <a:solidFill>
                  <a:srgbClr val="1155CC"/>
                </a:solidFill>
                <a:latin typeface="Verdana"/>
                <a:ea typeface="Verdana"/>
                <a:cs typeface="Verdana"/>
                <a:sym typeface="Verdana"/>
                <a:hlinkClick r:id="rId5"/>
              </a:rPr>
              <a:t>http://www.presidency.ucsb.edu/inaugurals.php</a:t>
            </a:r>
            <a:r>
              <a:rPr lang="en">
                <a:solidFill>
                  <a:schemeClr val="dk1"/>
                </a:solidFill>
                <a:latin typeface="Verdana"/>
                <a:ea typeface="Verdana"/>
                <a:cs typeface="Verdana"/>
                <a:sym typeface="Verdana"/>
              </a:rPr>
              <a:t> and choose an inaugural address.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Copy (CTRL + C) the text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Go to </a:t>
            </a:r>
            <a:r>
              <a:rPr lang="en" u="sng">
                <a:solidFill>
                  <a:srgbClr val="1155CC"/>
                </a:solidFill>
                <a:latin typeface="Verdana"/>
                <a:ea typeface="Verdana"/>
                <a:cs typeface="Verdana"/>
                <a:sym typeface="Verdana"/>
                <a:hlinkClick r:id="rId6"/>
              </a:rPr>
              <a:t>www.wordclouds.com</a:t>
            </a:r>
            <a:r>
              <a:rPr lang="en">
                <a:solidFill>
                  <a:schemeClr val="dk1"/>
                </a:solidFill>
                <a:latin typeface="Verdana"/>
                <a:ea typeface="Verdana"/>
                <a:cs typeface="Verdana"/>
                <a:sym typeface="Verdana"/>
              </a:rPr>
              <a:t> and select “Wizard”</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Choose “type or pasted text”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Paste (CTRL + V) the text. Select Apply.</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Students can change the shape by selecting “shape” and can see exactly how many times each word was used by selecting “Word List”</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i="1">
                <a:solidFill>
                  <a:schemeClr val="dk1"/>
                </a:solidFill>
                <a:latin typeface="Verdana"/>
                <a:ea typeface="Verdana"/>
                <a:cs typeface="Verdana"/>
                <a:sym typeface="Verdana"/>
              </a:rPr>
              <a:t>At the end of Class 3 request that participants come with a data question they may want answered during Class 4</a:t>
            </a:r>
            <a:r>
              <a:rPr lang="en">
                <a:solidFill>
                  <a:schemeClr val="dk1"/>
                </a:solidFill>
                <a:latin typeface="Verdana"/>
                <a:ea typeface="Verdana"/>
                <a:cs typeface="Verdana"/>
                <a:sym typeface="Verdana"/>
              </a:rPr>
              <a:t>.  </a:t>
            </a:r>
            <a:endParaRPr b="1" i="1">
              <a:solidFill>
                <a:schemeClr val="dk1"/>
              </a:solidFill>
              <a:latin typeface="Verdana"/>
              <a:ea typeface="Verdana"/>
              <a:cs typeface="Verdana"/>
              <a:sym typeface="Verdana"/>
            </a:endParaRPr>
          </a:p>
          <a:p>
            <a:pPr marL="0" lvl="0" indent="0">
              <a:spcBef>
                <a:spcPts val="0"/>
              </a:spcBef>
              <a:spcAft>
                <a:spcPts val="0"/>
              </a:spcAft>
              <a:buNone/>
            </a:pPr>
            <a:endParaRPr sz="1400" b="1">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8a843981_0_10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Google Shape;406;g248a84398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Quick note of what we’ll do next time. </a:t>
            </a:r>
            <a:endParaRPr/>
          </a:p>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r>
              <a:rPr lang="en">
                <a:solidFill>
                  <a:schemeClr val="dk1"/>
                </a:solidFill>
              </a:rPr>
              <a:t>Request that participants come with a data questions they may want answered</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48a843981_0_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Google Shape;412;g248a8439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0000"/>
              </a:lnSpc>
              <a:spcBef>
                <a:spcPts val="500"/>
              </a:spcBef>
              <a:spcAft>
                <a:spcPts val="0"/>
              </a:spcAft>
              <a:buClr>
                <a:schemeClr val="dk1"/>
              </a:buClr>
              <a:buSzPts val="1100"/>
              <a:buFont typeface="Arial"/>
              <a:buNone/>
            </a:pPr>
            <a:r>
              <a:rPr lang="en" sz="1400" b="1">
                <a:solidFill>
                  <a:schemeClr val="dk1"/>
                </a:solidFill>
                <a:latin typeface="Verdana"/>
                <a:ea typeface="Verdana"/>
                <a:cs typeface="Verdana"/>
                <a:sym typeface="Verdana"/>
              </a:rPr>
              <a:t>Class 3 End of session</a:t>
            </a:r>
            <a:endParaRPr sz="1400" b="1">
              <a:solidFill>
                <a:schemeClr val="dk1"/>
              </a:solidFill>
              <a:latin typeface="Verdana"/>
              <a:ea typeface="Verdana"/>
              <a:cs typeface="Verdana"/>
              <a:sym typeface="Verdana"/>
            </a:endParaRPr>
          </a:p>
          <a:p>
            <a:pPr marL="0" lvl="0" indent="0" rtl="0">
              <a:lnSpc>
                <a:spcPct val="120000"/>
              </a:lnSpc>
              <a:spcBef>
                <a:spcPts val="500"/>
              </a:spcBef>
              <a:spcAft>
                <a:spcPts val="0"/>
              </a:spcAft>
              <a:buClr>
                <a:schemeClr val="dk1"/>
              </a:buClr>
              <a:buSzPts val="1100"/>
              <a:buFont typeface="Arial"/>
              <a:buNone/>
            </a:pPr>
            <a:r>
              <a:rPr lang="en" sz="1400">
                <a:solidFill>
                  <a:schemeClr val="dk1"/>
                </a:solidFill>
                <a:latin typeface="Verdana"/>
                <a:ea typeface="Verdana"/>
                <a:cs typeface="Verdana"/>
                <a:sym typeface="Verdana"/>
              </a:rPr>
              <a:t>Before we finish, we’d like everyone to fill out an evaluation. This will take no more than 5 minutes. Let the class know: </a:t>
            </a:r>
            <a:endParaRPr sz="1400">
              <a:solidFill>
                <a:schemeClr val="dk1"/>
              </a:solidFill>
              <a:latin typeface="Verdana"/>
              <a:ea typeface="Verdana"/>
              <a:cs typeface="Verdana"/>
              <a:sym typeface="Verdana"/>
            </a:endParaRPr>
          </a:p>
          <a:p>
            <a:pPr marL="457200" lvl="0" indent="-317500" rtl="0">
              <a:lnSpc>
                <a:spcPct val="120000"/>
              </a:lnSpc>
              <a:spcBef>
                <a:spcPts val="200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this class is a pilot and we want to know whether the class met your expectations and how we can improve. </a:t>
            </a:r>
            <a:endParaRPr sz="1400">
              <a:solidFill>
                <a:schemeClr val="dk1"/>
              </a:solidFill>
              <a:latin typeface="Verdana"/>
              <a:ea typeface="Verdana"/>
              <a:cs typeface="Verdana"/>
              <a:sym typeface="Verdana"/>
            </a:endParaRPr>
          </a:p>
          <a:p>
            <a:pPr marL="457200" lvl="0" indent="-317500" rtl="0">
              <a:lnSpc>
                <a:spcPct val="120000"/>
              </a:lnSpc>
              <a:spcBef>
                <a:spcPts val="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We’d like you to answer a few questions to see if the class is the curriculum was able to communicate information well enough. </a:t>
            </a:r>
            <a:endParaRPr sz="1400" b="1">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47f2d9a9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8" name="Google Shape;418;g247f2d9a92_0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070ffd7f1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Google Shape;250;g2070ffd7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38000"/>
              </a:lnSpc>
              <a:spcBef>
                <a:spcPts val="2000"/>
              </a:spcBef>
              <a:spcAft>
                <a:spcPts val="600"/>
              </a:spcAft>
              <a:buClr>
                <a:schemeClr val="dk1"/>
              </a:buClr>
              <a:buSzPts val="1100"/>
              <a:buFont typeface="Arial"/>
              <a:buNone/>
            </a:pPr>
            <a:r>
              <a:rPr lang="en" sz="1400">
                <a:solidFill>
                  <a:schemeClr val="dk1"/>
                </a:solidFill>
                <a:latin typeface="Verdana"/>
                <a:ea typeface="Verdana"/>
                <a:cs typeface="Verdana"/>
                <a:sym typeface="Verdana"/>
              </a:rPr>
              <a:t>Class 3 Objectives </a:t>
            </a:r>
            <a:endParaRPr>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dc71b9a8a_0_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1dc71b9a8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b="1">
                <a:solidFill>
                  <a:schemeClr val="dk1"/>
                </a:solidFill>
                <a:latin typeface="Verdana"/>
                <a:ea typeface="Verdana"/>
                <a:cs typeface="Verdana"/>
                <a:sym typeface="Verdana"/>
              </a:rPr>
              <a:t>Class 3b: Data Visualizations </a:t>
            </a:r>
            <a:endParaRPr b="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Estimated Time:</a:t>
            </a:r>
            <a:r>
              <a:rPr lang="en" b="1">
                <a:solidFill>
                  <a:schemeClr val="dk1"/>
                </a:solidFill>
                <a:latin typeface="Verdana"/>
                <a:ea typeface="Verdana"/>
                <a:cs typeface="Verdana"/>
                <a:sym typeface="Verdana"/>
              </a:rPr>
              <a:t> </a:t>
            </a:r>
            <a:r>
              <a:rPr lang="en">
                <a:solidFill>
                  <a:schemeClr val="dk1"/>
                </a:solidFill>
                <a:latin typeface="Verdana"/>
                <a:ea typeface="Verdana"/>
                <a:cs typeface="Verdana"/>
                <a:sym typeface="Verdana"/>
              </a:rPr>
              <a:t>45 min</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Learning Objective: </a:t>
            </a:r>
            <a:r>
              <a:rPr lang="en">
                <a:solidFill>
                  <a:schemeClr val="dk1"/>
                </a:solidFill>
                <a:latin typeface="Verdana"/>
                <a:ea typeface="Verdana"/>
                <a:cs typeface="Verdana"/>
                <a:sym typeface="Verdana"/>
              </a:rPr>
              <a:t>Identify different types of data visualizations including those that may be misleading. Create a simple map and chart based on a dataset.</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b="1" i="1">
                <a:solidFill>
                  <a:schemeClr val="dk1"/>
                </a:solidFill>
                <a:latin typeface="Verdana"/>
                <a:ea typeface="Verdana"/>
                <a:cs typeface="Verdana"/>
                <a:sym typeface="Verdana"/>
              </a:rPr>
              <a:t>Discussion: </a:t>
            </a:r>
            <a:r>
              <a:rPr lang="en">
                <a:solidFill>
                  <a:schemeClr val="dk1"/>
                </a:solidFill>
                <a:latin typeface="Verdana"/>
                <a:ea typeface="Verdana"/>
                <a:cs typeface="Verdana"/>
                <a:sym typeface="Verdana"/>
              </a:rPr>
              <a:t>Data visualizations help transform the dry, inscrutable columns and rows of spreadsheets and other text-based data sets into comprehensible, actionable information. For example, it is much easier to identify trends from looking at a bar chart than it is by scanning through a list of numbers. Visualizations can provide compelling arguments when you seek buy-in and support for your ideas. The power of visualizations to convince is a major reason why they are often manipulated to mislead their intended audience.</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To begin the class, show the </a:t>
            </a:r>
            <a:r>
              <a:rPr lang="en" u="sng">
                <a:solidFill>
                  <a:srgbClr val="1155CC"/>
                </a:solidFill>
                <a:latin typeface="Verdana"/>
                <a:ea typeface="Verdana"/>
                <a:cs typeface="Verdana"/>
                <a:sym typeface="Verdana"/>
                <a:hlinkClick r:id="rId3"/>
              </a:rPr>
              <a:t>Hans Rosling video</a:t>
            </a:r>
            <a:r>
              <a:rPr lang="en">
                <a:solidFill>
                  <a:schemeClr val="dk1"/>
                </a:solidFill>
                <a:latin typeface="Verdana"/>
                <a:ea typeface="Verdana"/>
                <a:cs typeface="Verdana"/>
                <a:sym typeface="Verdana"/>
              </a:rPr>
              <a:t> (200 countries, 200 years, 4 minutes)to demonstrate the effectiveness of creating visualizations.(If your location doesn’t allow you show a video easily, skip this and move to the next section.)</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Discuss with the class why this video is so compelling. For example: the animation, the colors, the use of multiple datasets together. [It makes you feel informed. It’s persuasive, even though it’s really just a guy standing in front of board with charts and graphs.]</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Ask the class what we learn by looking at the multiple dimensions of data simultaneously that we might not see if we were examining them individually? For example, when the color-coding indicates geography and circle diameter indicates population, we can easily see when life spans in the </a:t>
            </a:r>
            <a:r>
              <a:rPr lang="en" i="1">
                <a:solidFill>
                  <a:schemeClr val="dk1"/>
                </a:solidFill>
                <a:latin typeface="Verdana"/>
                <a:ea typeface="Verdana"/>
                <a:cs typeface="Verdana"/>
                <a:sym typeface="Verdana"/>
              </a:rPr>
              <a:t>poorest</a:t>
            </a:r>
            <a:r>
              <a:rPr lang="en">
                <a:solidFill>
                  <a:schemeClr val="dk1"/>
                </a:solidFill>
                <a:latin typeface="Verdana"/>
                <a:ea typeface="Verdana"/>
                <a:cs typeface="Verdana"/>
                <a:sym typeface="Verdana"/>
              </a:rPr>
              <a:t> countries begin to catch up to those in the most </a:t>
            </a:r>
            <a:r>
              <a:rPr lang="en" i="1">
                <a:solidFill>
                  <a:schemeClr val="dk1"/>
                </a:solidFill>
                <a:latin typeface="Verdana"/>
                <a:ea typeface="Verdana"/>
                <a:cs typeface="Verdana"/>
                <a:sym typeface="Verdana"/>
              </a:rPr>
              <a:t>prosperous</a:t>
            </a:r>
            <a:r>
              <a:rPr lang="en">
                <a:solidFill>
                  <a:schemeClr val="dk1"/>
                </a:solidFill>
                <a:latin typeface="Verdana"/>
                <a:ea typeface="Verdana"/>
                <a:cs typeface="Verdana"/>
                <a:sym typeface="Verdana"/>
              </a:rPr>
              <a:t>.</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It is useful to note that many open data publishers will include charts or other visualizations for their most popular data. In some cases, the website that cities or states use to make their data public will also include tools to build visualizations such as charts and graphs. </a:t>
            </a:r>
            <a:endParaRPr sz="1400" b="1">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dc71b9a8a_0_13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dc71b9a8a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solidFill>
                  <a:schemeClr val="dk1"/>
                </a:solidFill>
                <a:latin typeface="Verdana"/>
                <a:ea typeface="Verdana"/>
                <a:cs typeface="Verdana"/>
                <a:sym typeface="Verdana"/>
              </a:rPr>
              <a:t> Class 3b (cont’d)</a:t>
            </a:r>
            <a:endParaRPr b="1">
              <a:solidFill>
                <a:schemeClr val="dk1"/>
              </a:solidFill>
              <a:latin typeface="Verdana"/>
              <a:ea typeface="Verdana"/>
              <a:cs typeface="Verdana"/>
              <a:sym typeface="Verdana"/>
            </a:endParaRPr>
          </a:p>
          <a:p>
            <a:pPr marL="0" marR="0" lvl="0" indent="0" algn="l" rtl="0">
              <a:spcBef>
                <a:spcPts val="0"/>
              </a:spcBef>
              <a:spcAft>
                <a:spcPts val="0"/>
              </a:spcAft>
              <a:buNone/>
            </a:pPr>
            <a:endParaRPr b="1">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Activities: </a:t>
            </a:r>
            <a:endParaRPr sz="1100" b="1" i="1">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As a class, look at different types of charts and graphs as well as some common misuses of data. The key point to drive home is that if we have access to the underlying data, we can always check to see if the data is being accurately portrayed. Class participants always have the option of looking at the data underneath the chart, if it’s open. A great example here is the Seattle police data. As discussed in a previous class, the city provides visualizations, but also makes the data open.</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sz="1100">
                <a:solidFill>
                  <a:schemeClr val="dk1"/>
                </a:solidFill>
                <a:latin typeface="Verdana"/>
                <a:ea typeface="Verdana"/>
                <a:cs typeface="Verdana"/>
                <a:sym typeface="Verdana"/>
              </a:rPr>
              <a:t>Review the most common types of visualizations by showing an example of each in the PowerPoint presentation and discussing the kinds of data that are most suitable to each (examples are provided beginning on page 6 of the </a:t>
            </a:r>
            <a:r>
              <a:rPr lang="en" sz="1100" u="sng">
                <a:solidFill>
                  <a:srgbClr val="1155CC"/>
                </a:solidFill>
                <a:latin typeface="Verdana"/>
                <a:ea typeface="Verdana"/>
                <a:cs typeface="Verdana"/>
                <a:sym typeface="Verdana"/>
                <a:hlinkClick r:id="rId3"/>
              </a:rPr>
              <a:t>Class 3 Slides</a:t>
            </a:r>
            <a:r>
              <a:rPr lang="en" sz="1100">
                <a:solidFill>
                  <a:schemeClr val="dk1"/>
                </a:solidFill>
                <a:latin typeface="Verdana"/>
                <a:ea typeface="Verdana"/>
                <a:cs typeface="Verdana"/>
                <a:sym typeface="Verdana"/>
              </a:rPr>
              <a:t>.)</a:t>
            </a:r>
            <a:endParaRPr b="1">
              <a:solidFill>
                <a:schemeClr val="dk1"/>
              </a:solidFill>
              <a:latin typeface="Verdana"/>
              <a:ea typeface="Verdana"/>
              <a:cs typeface="Verdana"/>
              <a:sym typeface="Verdana"/>
            </a:endParaRPr>
          </a:p>
        </p:txBody>
      </p:sp>
      <p:sp>
        <p:nvSpPr>
          <p:cNvPr id="264" name="Google Shape;264;g1dc71b9a8a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dc71b9a8a_0_14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1dc71b9a8a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Word Cloud - Visualizes the words in a text. The more often a word is used, the larger it appears in the word cloud.</a:t>
            </a:r>
            <a:endParaRPr>
              <a:solidFill>
                <a:schemeClr val="dk1"/>
              </a:solidFill>
              <a:latin typeface="Verdana"/>
              <a:ea typeface="Verdana"/>
              <a:cs typeface="Verdana"/>
              <a:sym typeface="Verdana"/>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6" name="Google Shape;276;g1dc71b9a8a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c71b9a8a_0_1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1dc71b9a8a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chemeClr val="dk1"/>
                </a:solidFill>
                <a:latin typeface="Verdana"/>
                <a:ea typeface="Verdana"/>
                <a:cs typeface="Verdana"/>
                <a:sym typeface="Verdana"/>
              </a:rPr>
              <a:t>Class 3b (cont’d)</a:t>
            </a:r>
            <a:endParaRPr>
              <a:solidFill>
                <a:schemeClr val="dk1"/>
              </a:solidFill>
              <a:latin typeface="Verdana"/>
              <a:ea typeface="Verdana"/>
              <a:cs typeface="Verdana"/>
              <a:sym typeface="Verdana"/>
            </a:endParaRPr>
          </a:p>
          <a:p>
            <a:pPr marL="0" marR="0" lvl="0" indent="0" algn="l" rtl="0">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b. Pie Chart - Used to display a proportion of a whole. They can be misleading if people are comparing data across multiple pie charts. Because they are relative, they are really useful for percentages. Notes:</a:t>
            </a:r>
            <a:endParaRPr sz="1200">
              <a:solidFill>
                <a:schemeClr val="dk1"/>
              </a:solidFill>
              <a:latin typeface="Calibri"/>
              <a:ea typeface="Calibri"/>
              <a:cs typeface="Calibri"/>
              <a:sym typeface="Calibri"/>
            </a:endParaRPr>
          </a:p>
          <a:p>
            <a:pPr marL="0" lvl="0" indent="457200" rtl="0">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 All portions should add up to a total of 100%</a:t>
            </a:r>
            <a:endParaRPr sz="1100">
              <a:solidFill>
                <a:schemeClr val="dk1"/>
              </a:solidFill>
              <a:latin typeface="Verdana"/>
              <a:ea typeface="Verdana"/>
              <a:cs typeface="Verdana"/>
              <a:sym typeface="Verdana"/>
            </a:endParaRPr>
          </a:p>
          <a:p>
            <a:pPr marL="0" lvl="0" indent="457200" rtl="0">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 Sizes of the portions should represent their value.</a:t>
            </a:r>
            <a:endParaRPr sz="1100">
              <a:solidFill>
                <a:schemeClr val="dk1"/>
              </a:solidFill>
              <a:latin typeface="Verdana"/>
              <a:ea typeface="Verdana"/>
              <a:cs typeface="Verdana"/>
              <a:sym typeface="Verdana"/>
            </a:endParaRPr>
          </a:p>
          <a:p>
            <a:pPr marL="0" marR="0" lvl="0" indent="0" algn="l" rtl="0">
              <a:spcBef>
                <a:spcPts val="0"/>
              </a:spcBef>
              <a:spcAft>
                <a:spcPts val="0"/>
              </a:spcAft>
              <a:buNone/>
            </a:pPr>
            <a:endParaRPr>
              <a:solidFill>
                <a:schemeClr val="dk1"/>
              </a:solidFill>
              <a:latin typeface="Verdana"/>
              <a:ea typeface="Verdana"/>
              <a:cs typeface="Verdana"/>
              <a:sym typeface="Verdana"/>
            </a:endParaRPr>
          </a:p>
        </p:txBody>
      </p:sp>
      <p:sp>
        <p:nvSpPr>
          <p:cNvPr id="283" name="Google Shape;283;g1dc71b9a8a_0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c71b9a8a_0_17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1dc71b9a8a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 </a:t>
            </a:r>
            <a:endParaRPr sz="12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Bar Chart - (Basic) In a bar chart, the lengths of the bars are proportional to the values they represent. One of most basic ways to display data. [Chronological is usually done through a vertical bar chart (Jan, Feb, Mar)]</a:t>
            </a: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3" name="Google Shape;293;g1dc71b9a8a_0_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c71b9a8a_0_18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1dc71b9a8a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None/>
            </a:pPr>
            <a:r>
              <a:rPr lang="en">
                <a:solidFill>
                  <a:schemeClr val="dk1"/>
                </a:solidFill>
                <a:latin typeface="Verdana"/>
                <a:ea typeface="Verdana"/>
                <a:cs typeface="Verdana"/>
                <a:sym typeface="Verdana"/>
              </a:rPr>
              <a:t>Class 3b (cont’d)</a:t>
            </a:r>
            <a:endParaRPr sz="12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More Advanced - A histogram is a more advanced version of a bar chart.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Histogram: A histogram uses continuous data (for example, the number of minutes callers spend in wait time on a phone (1, 2, 3..) or (1-10, 11-29, 30-49…). This is different than a bar chart, which is displaying values for the variables (number of gold medals by country).</a:t>
            </a: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This example illustrates the measurement of the petals of iris flowers and how many petals were on each flower. The data is from Fisher’s iris data set (see https://en.wikipedia.org/wiki/Iris_flower_data_set). </a:t>
            </a:r>
            <a:endParaRPr sz="1200" b="0" i="0" u="none" strike="noStrike" cap="none">
              <a:solidFill>
                <a:schemeClr val="dk1"/>
              </a:solidFill>
              <a:latin typeface="Calibri"/>
              <a:ea typeface="Calibri"/>
              <a:cs typeface="Calibri"/>
              <a:sym typeface="Calibri"/>
            </a:endParaRPr>
          </a:p>
        </p:txBody>
      </p:sp>
      <p:sp>
        <p:nvSpPr>
          <p:cNvPr id="304" name="Google Shape;304;g1dc71b9a8a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 name="Google Shape;61;p1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2" name="Google Shape;62;p14"/>
          <p:cNvSpPr txBox="1">
            <a:spLocks noGrp="1"/>
          </p:cNvSpPr>
          <p:nvPr>
            <p:ph type="ctr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Font typeface="Calibri"/>
              <a:buNone/>
              <a:defRPr sz="6000" b="0" i="0" u="none" strike="noStrike" cap="none">
                <a:solidFill>
                  <a:srgbClr val="262626"/>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63" name="Google Shape;63;p14"/>
          <p:cNvSpPr txBox="1">
            <a:spLocks noGrp="1"/>
          </p:cNvSpPr>
          <p:nvPr>
            <p:ph type="subTitle" idx="1"/>
          </p:nvPr>
        </p:nvSpPr>
        <p:spPr>
          <a:xfrm>
            <a:off x="825038" y="3341715"/>
            <a:ext cx="7543800" cy="8574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342900" marR="0" lvl="1" indent="0" algn="ctr" rtl="0">
              <a:lnSpc>
                <a:spcPct val="90000"/>
              </a:lnSpc>
              <a:spcBef>
                <a:spcPts val="200"/>
              </a:spcBef>
              <a:spcAft>
                <a:spcPts val="0"/>
              </a:spcAft>
              <a:buClr>
                <a:schemeClr val="accent1"/>
              </a:buClr>
              <a:buSzPts val="1400"/>
              <a:buFont typeface="Calibri"/>
              <a:buNone/>
              <a:defRPr sz="1800" b="0" i="0" u="none" strike="noStrike" cap="none">
                <a:solidFill>
                  <a:srgbClr val="3F3F3F"/>
                </a:solidFill>
                <a:latin typeface="Calibri"/>
                <a:ea typeface="Calibri"/>
                <a:cs typeface="Calibri"/>
                <a:sym typeface="Calibri"/>
              </a:defRPr>
            </a:lvl2pPr>
            <a:lvl3pPr marL="685800" marR="0" lvl="2" indent="0" algn="ctr"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ctr"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64" name="Google Shape;64;p1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1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67" name="Google Shape;67;p14"/>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0" name="Google Shape;70;p15"/>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71" name="Google Shape;71;p1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4"/>
        <p:cNvGrpSpPr/>
        <p:nvPr/>
      </p:nvGrpSpPr>
      <p:grpSpPr>
        <a:xfrm>
          <a:off x="0" y="0"/>
          <a:ext cx="0" cy="0"/>
          <a:chOff x="0" y="0"/>
          <a:chExt cx="0" cy="0"/>
        </a:xfrm>
      </p:grpSpPr>
      <p:sp>
        <p:nvSpPr>
          <p:cNvPr id="75" name="Google Shape;75;p1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6" name="Google Shape;76;p1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9" name="Google Shape;79;p1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0"/>
        <p:cNvGrpSpPr/>
        <p:nvPr/>
      </p:nvGrpSpPr>
      <p:grpSpPr>
        <a:xfrm>
          <a:off x="0" y="0"/>
          <a:ext cx="0" cy="0"/>
          <a:chOff x="0" y="0"/>
          <a:chExt cx="0" cy="0"/>
        </a:xfrm>
      </p:grpSpPr>
      <p:sp>
        <p:nvSpPr>
          <p:cNvPr id="81" name="Google Shape;81;p17"/>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82" name="Google Shape;82;p17"/>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83" name="Google Shape;83;p17"/>
          <p:cNvSpPr txBox="1">
            <a:spLocks noGrp="1"/>
          </p:cNvSpPr>
          <p:nvPr>
            <p:ph type="title"/>
          </p:nvPr>
        </p:nvSpPr>
        <p:spPr>
          <a:xfrm>
            <a:off x="342900" y="445769"/>
            <a:ext cx="2400300" cy="171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Font typeface="Calibri"/>
              <a:buNone/>
              <a:defRPr sz="2700" b="0" i="0" u="none" strike="noStrike" cap="none">
                <a:solidFill>
                  <a:srgbClr val="FFFFF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4" name="Google Shape;84;p17"/>
          <p:cNvSpPr txBox="1">
            <a:spLocks noGrp="1"/>
          </p:cNvSpPr>
          <p:nvPr>
            <p:ph type="body" idx="1"/>
          </p:nvPr>
        </p:nvSpPr>
        <p:spPr>
          <a:xfrm>
            <a:off x="3600450" y="548640"/>
            <a:ext cx="4869300" cy="39432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85" name="Google Shape;85;p17"/>
          <p:cNvSpPr txBox="1">
            <a:spLocks noGrp="1"/>
          </p:cNvSpPr>
          <p:nvPr>
            <p:ph type="body" idx="2"/>
          </p:nvPr>
        </p:nvSpPr>
        <p:spPr>
          <a:xfrm>
            <a:off x="342900" y="2194560"/>
            <a:ext cx="2400300" cy="2534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86" name="Google Shape;86;p17"/>
          <p:cNvSpPr txBox="1">
            <a:spLocks noGrp="1"/>
          </p:cNvSpPr>
          <p:nvPr>
            <p:ph type="dt" idx="10"/>
          </p:nvPr>
        </p:nvSpPr>
        <p:spPr>
          <a:xfrm>
            <a:off x="349134" y="4844839"/>
            <a:ext cx="19638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7" name="Google Shape;87;p17"/>
          <p:cNvSpPr txBox="1">
            <a:spLocks noGrp="1"/>
          </p:cNvSpPr>
          <p:nvPr>
            <p:ph type="ftr" idx="11"/>
          </p:nvPr>
        </p:nvSpPr>
        <p:spPr>
          <a:xfrm>
            <a:off x="3600450" y="4844839"/>
            <a:ext cx="34860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cap="none">
                <a:solidFill>
                  <a:schemeClr val="dk2"/>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8" name="Google Shape;88;p1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2"/>
                </a:solidFill>
                <a:latin typeface="Calibri"/>
                <a:ea typeface="Calibri"/>
                <a:cs typeface="Calibri"/>
                <a:sym typeface="Calibri"/>
              </a:defRPr>
            </a:lvl1pPr>
            <a:lvl2pPr marL="0" marR="0" lvl="1" indent="0" algn="r" rtl="0">
              <a:spcBef>
                <a:spcPts val="0"/>
              </a:spcBef>
              <a:buNone/>
              <a:defRPr sz="800">
                <a:solidFill>
                  <a:schemeClr val="dk2"/>
                </a:solidFill>
                <a:latin typeface="Calibri"/>
                <a:ea typeface="Calibri"/>
                <a:cs typeface="Calibri"/>
                <a:sym typeface="Calibri"/>
              </a:defRPr>
            </a:lvl2pPr>
            <a:lvl3pPr marL="0" marR="0" lvl="2" indent="0" algn="r" rtl="0">
              <a:spcBef>
                <a:spcPts val="0"/>
              </a:spcBef>
              <a:buNone/>
              <a:defRPr sz="800">
                <a:solidFill>
                  <a:schemeClr val="dk2"/>
                </a:solidFill>
                <a:latin typeface="Calibri"/>
                <a:ea typeface="Calibri"/>
                <a:cs typeface="Calibri"/>
                <a:sym typeface="Calibri"/>
              </a:defRPr>
            </a:lvl3pPr>
            <a:lvl4pPr marL="0" marR="0" lvl="3" indent="0" algn="r" rtl="0">
              <a:spcBef>
                <a:spcPts val="0"/>
              </a:spcBef>
              <a:buNone/>
              <a:defRPr sz="800">
                <a:solidFill>
                  <a:schemeClr val="dk2"/>
                </a:solidFill>
                <a:latin typeface="Calibri"/>
                <a:ea typeface="Calibri"/>
                <a:cs typeface="Calibri"/>
                <a:sym typeface="Calibri"/>
              </a:defRPr>
            </a:lvl4pPr>
            <a:lvl5pPr marL="0" marR="0" lvl="4" indent="0" algn="r" rtl="0">
              <a:spcBef>
                <a:spcPts val="0"/>
              </a:spcBef>
              <a:buNone/>
              <a:defRPr sz="800">
                <a:solidFill>
                  <a:schemeClr val="dk2"/>
                </a:solidFill>
                <a:latin typeface="Calibri"/>
                <a:ea typeface="Calibri"/>
                <a:cs typeface="Calibri"/>
                <a:sym typeface="Calibri"/>
              </a:defRPr>
            </a:lvl5pPr>
            <a:lvl6pPr marL="0" marR="0" lvl="5" indent="0" algn="r" rtl="0">
              <a:spcBef>
                <a:spcPts val="0"/>
              </a:spcBef>
              <a:buNone/>
              <a:defRPr sz="800">
                <a:solidFill>
                  <a:schemeClr val="dk2"/>
                </a:solidFill>
                <a:latin typeface="Calibri"/>
                <a:ea typeface="Calibri"/>
                <a:cs typeface="Calibri"/>
                <a:sym typeface="Calibri"/>
              </a:defRPr>
            </a:lvl6pPr>
            <a:lvl7pPr marL="0" marR="0" lvl="6" indent="0" algn="r" rtl="0">
              <a:spcBef>
                <a:spcPts val="0"/>
              </a:spcBef>
              <a:buNone/>
              <a:defRPr sz="800">
                <a:solidFill>
                  <a:schemeClr val="dk2"/>
                </a:solidFill>
                <a:latin typeface="Calibri"/>
                <a:ea typeface="Calibri"/>
                <a:cs typeface="Calibri"/>
                <a:sym typeface="Calibri"/>
              </a:defRPr>
            </a:lvl7pPr>
            <a:lvl8pPr marL="0" marR="0" lvl="7" indent="0" algn="r" rtl="0">
              <a:spcBef>
                <a:spcPts val="0"/>
              </a:spcBef>
              <a:buNone/>
              <a:defRPr sz="800">
                <a:solidFill>
                  <a:schemeClr val="dk2"/>
                </a:solidFill>
                <a:latin typeface="Calibri"/>
                <a:ea typeface="Calibri"/>
                <a:cs typeface="Calibri"/>
                <a:sym typeface="Calibri"/>
              </a:defRPr>
            </a:lvl8pPr>
            <a:lvl9pPr marL="0" marR="0" lvl="8" indent="0" algn="r" rtl="0">
              <a:spcBef>
                <a:spcPts val="0"/>
              </a:spcBef>
              <a:buNone/>
              <a:defRPr sz="800">
                <a:solidFill>
                  <a:schemeClr val="dk2"/>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89"/>
        <p:cNvGrpSpPr/>
        <p:nvPr/>
      </p:nvGrpSpPr>
      <p:grpSpPr>
        <a:xfrm>
          <a:off x="0" y="0"/>
          <a:ext cx="0" cy="0"/>
          <a:chOff x="0" y="0"/>
          <a:chExt cx="0" cy="0"/>
        </a:xfrm>
      </p:grpSpPr>
      <p:sp>
        <p:nvSpPr>
          <p:cNvPr id="90" name="Google Shape;90;p18"/>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91" name="Google Shape;91;p1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92" name="Google Shape;92;p18"/>
          <p:cNvSpPr txBox="1">
            <a:spLocks noGrp="1"/>
          </p:cNvSpPr>
          <p:nvPr>
            <p:ph type="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Font typeface="Calibri"/>
              <a:buNone/>
              <a:defRPr sz="6000" b="0" i="0" u="none" strike="noStrike" cap="none">
                <a:solidFill>
                  <a:srgbClr val="262626"/>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3" name="Google Shape;93;p18"/>
          <p:cNvSpPr txBox="1">
            <a:spLocks noGrp="1"/>
          </p:cNvSpPr>
          <p:nvPr>
            <p:ph type="body" idx="1"/>
          </p:nvPr>
        </p:nvSpPr>
        <p:spPr>
          <a:xfrm>
            <a:off x="822960" y="3339846"/>
            <a:ext cx="7543800" cy="857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9pPr>
          </a:lstStyle>
          <a:p>
            <a:endParaRPr/>
          </a:p>
        </p:txBody>
      </p:sp>
      <p:sp>
        <p:nvSpPr>
          <p:cNvPr id="94" name="Google Shape;94;p18"/>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5" name="Google Shape;95;p18"/>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6" name="Google Shape;96;p18"/>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97" name="Google Shape;97;p18"/>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0" name="Google Shape;100;p19"/>
          <p:cNvSpPr txBox="1">
            <a:spLocks noGrp="1"/>
          </p:cNvSpPr>
          <p:nvPr>
            <p:ph type="body" idx="1"/>
          </p:nvPr>
        </p:nvSpPr>
        <p:spPr>
          <a:xfrm>
            <a:off x="822959" y="1384300"/>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1" name="Google Shape;101;p19"/>
          <p:cNvSpPr txBox="1">
            <a:spLocks noGrp="1"/>
          </p:cNvSpPr>
          <p:nvPr>
            <p:ph type="body" idx="2"/>
          </p:nvPr>
        </p:nvSpPr>
        <p:spPr>
          <a:xfrm>
            <a:off x="4663440" y="1384301"/>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4" name="Google Shape;104;p19"/>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7" name="Google Shape;107;p20"/>
          <p:cNvSpPr txBox="1">
            <a:spLocks noGrp="1"/>
          </p:cNvSpPr>
          <p:nvPr>
            <p:ph type="body" idx="1"/>
          </p:nvPr>
        </p:nvSpPr>
        <p:spPr>
          <a:xfrm>
            <a:off x="82296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08" name="Google Shape;108;p20"/>
          <p:cNvSpPr txBox="1">
            <a:spLocks noGrp="1"/>
          </p:cNvSpPr>
          <p:nvPr>
            <p:ph type="body" idx="2"/>
          </p:nvPr>
        </p:nvSpPr>
        <p:spPr>
          <a:xfrm>
            <a:off x="82296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9" name="Google Shape;109;p20"/>
          <p:cNvSpPr txBox="1">
            <a:spLocks noGrp="1"/>
          </p:cNvSpPr>
          <p:nvPr>
            <p:ph type="body" idx="3"/>
          </p:nvPr>
        </p:nvSpPr>
        <p:spPr>
          <a:xfrm>
            <a:off x="466344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10" name="Google Shape;110;p20"/>
          <p:cNvSpPr txBox="1">
            <a:spLocks noGrp="1"/>
          </p:cNvSpPr>
          <p:nvPr>
            <p:ph type="body" idx="4"/>
          </p:nvPr>
        </p:nvSpPr>
        <p:spPr>
          <a:xfrm>
            <a:off x="466344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11" name="Google Shape;111;p20"/>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0"/>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p20"/>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6" name="Google Shape;116;p21"/>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7" name="Google Shape;117;p21"/>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Google Shape;118;p21"/>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2"/>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1" name="Google Shape;121;p22"/>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2" name="Google Shape;122;p22"/>
          <p:cNvSpPr txBox="1">
            <a:spLocks noGrp="1"/>
          </p:cNvSpPr>
          <p:nvPr>
            <p:ph type="title"/>
          </p:nvPr>
        </p:nvSpPr>
        <p:spPr>
          <a:xfrm>
            <a:off x="822960" y="3806190"/>
            <a:ext cx="7584900" cy="617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Font typeface="Calibri"/>
              <a:buNone/>
              <a:defRPr sz="2700" b="0" i="0" u="none" strike="noStrike" cap="none">
                <a:solidFill>
                  <a:srgbClr val="FFFFF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3" name="Google Shape;123;p22"/>
          <p:cNvSpPr>
            <a:spLocks noGrp="1"/>
          </p:cNvSpPr>
          <p:nvPr>
            <p:ph type="pic" idx="2"/>
          </p:nvPr>
        </p:nvSpPr>
        <p:spPr>
          <a:xfrm>
            <a:off x="11" y="0"/>
            <a:ext cx="9144000" cy="36864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100"/>
              <a:buFont typeface="Calibri"/>
              <a:buNone/>
              <a:defRPr sz="2400" b="0" i="0" u="none" strike="noStrike" cap="none">
                <a:solidFill>
                  <a:schemeClr val="lt1"/>
                </a:solidFill>
                <a:latin typeface="Calibri"/>
                <a:ea typeface="Calibri"/>
                <a:cs typeface="Calibri"/>
                <a:sym typeface="Calibri"/>
              </a:defRPr>
            </a:lvl1pPr>
            <a:lvl2pPr marL="342900" marR="0" lvl="1" indent="0" algn="l" rtl="0">
              <a:lnSpc>
                <a:spcPct val="90000"/>
              </a:lnSpc>
              <a:spcBef>
                <a:spcPts val="200"/>
              </a:spcBef>
              <a:spcAft>
                <a:spcPts val="0"/>
              </a:spcAft>
              <a:buClr>
                <a:schemeClr val="accent1"/>
              </a:buClr>
              <a:buSzPts val="1100"/>
              <a:buFont typeface="Calibri"/>
              <a:buNone/>
              <a:defRPr sz="2100" b="0" i="0" u="none" strike="noStrike" cap="none">
                <a:solidFill>
                  <a:srgbClr val="3F3F3F"/>
                </a:solidFill>
                <a:latin typeface="Calibri"/>
                <a:ea typeface="Calibri"/>
                <a:cs typeface="Calibri"/>
                <a:sym typeface="Calibri"/>
              </a:defRPr>
            </a:lvl2pPr>
            <a:lvl3pPr marL="685800" marR="0" lvl="2" indent="0" algn="l"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l"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24" name="Google Shape;124;p22"/>
          <p:cNvSpPr txBox="1">
            <a:spLocks noGrp="1"/>
          </p:cNvSpPr>
          <p:nvPr>
            <p:ph type="body" idx="1"/>
          </p:nvPr>
        </p:nvSpPr>
        <p:spPr>
          <a:xfrm>
            <a:off x="822960" y="4430267"/>
            <a:ext cx="7584900" cy="445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25" name="Google Shape;125;p22"/>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6" name="Google Shape;126;p22"/>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7" name="Google Shape;127;p22"/>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0" name="Google Shape;130;p23"/>
          <p:cNvSpPr txBox="1">
            <a:spLocks noGrp="1"/>
          </p:cNvSpPr>
          <p:nvPr>
            <p:ph type="body" idx="1"/>
          </p:nvPr>
        </p:nvSpPr>
        <p:spPr>
          <a:xfrm rot="5400000">
            <a:off x="3086160" y="-878900"/>
            <a:ext cx="3017400" cy="754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Google Shape;133;p2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6" name="Google Shape;136;p2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7" name="Google Shape;137;p24"/>
          <p:cNvSpPr txBox="1">
            <a:spLocks noGrp="1"/>
          </p:cNvSpPr>
          <p:nvPr>
            <p:ph type="title"/>
          </p:nvPr>
        </p:nvSpPr>
        <p:spPr>
          <a:xfrm rot="5400000">
            <a:off x="5370450" y="1484383"/>
            <a:ext cx="4318200" cy="19716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8" name="Google Shape;138;p24"/>
          <p:cNvSpPr txBox="1">
            <a:spLocks noGrp="1"/>
          </p:cNvSpPr>
          <p:nvPr>
            <p:ph type="body" idx="1"/>
          </p:nvPr>
        </p:nvSpPr>
        <p:spPr>
          <a:xfrm rot="5400000">
            <a:off x="1369875" y="-430217"/>
            <a:ext cx="4318200" cy="5800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0" name="Google Shape;140;p2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1" name="Google Shape;141;p2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1"/>
        <p:cNvGrpSpPr/>
        <p:nvPr/>
      </p:nvGrpSpPr>
      <p:grpSpPr>
        <a:xfrm>
          <a:off x="0" y="0"/>
          <a:ext cx="0" cy="0"/>
          <a:chOff x="0" y="0"/>
          <a:chExt cx="0" cy="0"/>
        </a:xfrm>
      </p:grpSpPr>
      <p:sp>
        <p:nvSpPr>
          <p:cNvPr id="152" name="Google Shape;152;p2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53" name="Google Shape;153;p2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54" name="Google Shape;154;p26"/>
          <p:cNvSpPr txBox="1">
            <a:spLocks noGrp="1"/>
          </p:cNvSpPr>
          <p:nvPr>
            <p:ph type="ctr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5" name="Google Shape;155;p26"/>
          <p:cNvSpPr txBox="1">
            <a:spLocks noGrp="1"/>
          </p:cNvSpPr>
          <p:nvPr>
            <p:ph type="subTitle" idx="1"/>
          </p:nvPr>
        </p:nvSpPr>
        <p:spPr>
          <a:xfrm>
            <a:off x="825038" y="3341715"/>
            <a:ext cx="7543800" cy="8574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342900" marR="0" lvl="1" indent="0" algn="ctr" rtl="0">
              <a:lnSpc>
                <a:spcPct val="90000"/>
              </a:lnSpc>
              <a:spcBef>
                <a:spcPts val="200"/>
              </a:spcBef>
              <a:spcAft>
                <a:spcPts val="0"/>
              </a:spcAft>
              <a:buClr>
                <a:schemeClr val="accent1"/>
              </a:buClr>
              <a:buSzPts val="1400"/>
              <a:buFont typeface="Calibri"/>
              <a:buNone/>
              <a:defRPr sz="1800" b="0" i="0" u="none" strike="noStrike" cap="none">
                <a:solidFill>
                  <a:srgbClr val="3F3F3F"/>
                </a:solidFill>
                <a:latin typeface="Calibri"/>
                <a:ea typeface="Calibri"/>
                <a:cs typeface="Calibri"/>
                <a:sym typeface="Calibri"/>
              </a:defRPr>
            </a:lvl2pPr>
            <a:lvl3pPr marL="685800" marR="0" lvl="2" indent="0" algn="ctr"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ctr"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56" name="Google Shape;156;p2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7" name="Google Shape;157;p2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8" name="Google Shape;158;p2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59" name="Google Shape;159;p26"/>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2" name="Google Shape;162;p27"/>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63" name="Google Shape;163;p27"/>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4" name="Google Shape;164;p27"/>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5" name="Google Shape;165;p2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66"/>
        <p:cNvGrpSpPr/>
        <p:nvPr/>
      </p:nvGrpSpPr>
      <p:grpSpPr>
        <a:xfrm>
          <a:off x="0" y="0"/>
          <a:ext cx="0" cy="0"/>
          <a:chOff x="0" y="0"/>
          <a:chExt cx="0" cy="0"/>
        </a:xfrm>
      </p:grpSpPr>
      <p:sp>
        <p:nvSpPr>
          <p:cNvPr id="167" name="Google Shape;167;p28"/>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68" name="Google Shape;168;p2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69" name="Google Shape;169;p28"/>
          <p:cNvSpPr txBox="1">
            <a:spLocks noGrp="1"/>
          </p:cNvSpPr>
          <p:nvPr>
            <p:ph type="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0" name="Google Shape;170;p28"/>
          <p:cNvSpPr txBox="1">
            <a:spLocks noGrp="1"/>
          </p:cNvSpPr>
          <p:nvPr>
            <p:ph type="body" idx="1"/>
          </p:nvPr>
        </p:nvSpPr>
        <p:spPr>
          <a:xfrm>
            <a:off x="822960" y="3339846"/>
            <a:ext cx="7543800" cy="857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9pPr>
          </a:lstStyle>
          <a:p>
            <a:endParaRPr/>
          </a:p>
        </p:txBody>
      </p:sp>
      <p:sp>
        <p:nvSpPr>
          <p:cNvPr id="171" name="Google Shape;171;p28"/>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2" name="Google Shape;172;p28"/>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3" name="Google Shape;173;p28"/>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74" name="Google Shape;174;p28"/>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7" name="Google Shape;177;p29"/>
          <p:cNvSpPr txBox="1">
            <a:spLocks noGrp="1"/>
          </p:cNvSpPr>
          <p:nvPr>
            <p:ph type="body" idx="1"/>
          </p:nvPr>
        </p:nvSpPr>
        <p:spPr>
          <a:xfrm>
            <a:off x="822959" y="1384300"/>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78" name="Google Shape;178;p29"/>
          <p:cNvSpPr txBox="1">
            <a:spLocks noGrp="1"/>
          </p:cNvSpPr>
          <p:nvPr>
            <p:ph type="body" idx="2"/>
          </p:nvPr>
        </p:nvSpPr>
        <p:spPr>
          <a:xfrm>
            <a:off x="4663440" y="1384301"/>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79" name="Google Shape;179;p29"/>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0" name="Google Shape;180;p29"/>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1" name="Google Shape;181;p29"/>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4" name="Google Shape;184;p30"/>
          <p:cNvSpPr txBox="1">
            <a:spLocks noGrp="1"/>
          </p:cNvSpPr>
          <p:nvPr>
            <p:ph type="body" idx="1"/>
          </p:nvPr>
        </p:nvSpPr>
        <p:spPr>
          <a:xfrm>
            <a:off x="82296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85" name="Google Shape;185;p30"/>
          <p:cNvSpPr txBox="1">
            <a:spLocks noGrp="1"/>
          </p:cNvSpPr>
          <p:nvPr>
            <p:ph type="body" idx="2"/>
          </p:nvPr>
        </p:nvSpPr>
        <p:spPr>
          <a:xfrm>
            <a:off x="82296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86" name="Google Shape;186;p30"/>
          <p:cNvSpPr txBox="1">
            <a:spLocks noGrp="1"/>
          </p:cNvSpPr>
          <p:nvPr>
            <p:ph type="body" idx="3"/>
          </p:nvPr>
        </p:nvSpPr>
        <p:spPr>
          <a:xfrm>
            <a:off x="466344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87" name="Google Shape;187;p30"/>
          <p:cNvSpPr txBox="1">
            <a:spLocks noGrp="1"/>
          </p:cNvSpPr>
          <p:nvPr>
            <p:ph type="body" idx="4"/>
          </p:nvPr>
        </p:nvSpPr>
        <p:spPr>
          <a:xfrm>
            <a:off x="466344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88" name="Google Shape;188;p30"/>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9" name="Google Shape;189;p30"/>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0" name="Google Shape;190;p30"/>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3" name="Google Shape;193;p31"/>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4" name="Google Shape;194;p31"/>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5" name="Google Shape;195;p31"/>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6"/>
        <p:cNvGrpSpPr/>
        <p:nvPr/>
      </p:nvGrpSpPr>
      <p:grpSpPr>
        <a:xfrm>
          <a:off x="0" y="0"/>
          <a:ext cx="0" cy="0"/>
          <a:chOff x="0" y="0"/>
          <a:chExt cx="0" cy="0"/>
        </a:xfrm>
      </p:grpSpPr>
      <p:sp>
        <p:nvSpPr>
          <p:cNvPr id="197" name="Google Shape;197;p32"/>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98" name="Google Shape;198;p32"/>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99" name="Google Shape;199;p32"/>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0" name="Google Shape;200;p32"/>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1" name="Google Shape;201;p32"/>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02"/>
        <p:cNvGrpSpPr/>
        <p:nvPr/>
      </p:nvGrpSpPr>
      <p:grpSpPr>
        <a:xfrm>
          <a:off x="0" y="0"/>
          <a:ext cx="0" cy="0"/>
          <a:chOff x="0" y="0"/>
          <a:chExt cx="0" cy="0"/>
        </a:xfrm>
      </p:grpSpPr>
      <p:sp>
        <p:nvSpPr>
          <p:cNvPr id="203" name="Google Shape;203;p33"/>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04" name="Google Shape;204;p33"/>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05" name="Google Shape;205;p33"/>
          <p:cNvSpPr txBox="1">
            <a:spLocks noGrp="1"/>
          </p:cNvSpPr>
          <p:nvPr>
            <p:ph type="title"/>
          </p:nvPr>
        </p:nvSpPr>
        <p:spPr>
          <a:xfrm>
            <a:off x="342900" y="445769"/>
            <a:ext cx="2400300" cy="171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06" name="Google Shape;206;p33"/>
          <p:cNvSpPr txBox="1">
            <a:spLocks noGrp="1"/>
          </p:cNvSpPr>
          <p:nvPr>
            <p:ph type="body" idx="1"/>
          </p:nvPr>
        </p:nvSpPr>
        <p:spPr>
          <a:xfrm>
            <a:off x="3600450" y="548640"/>
            <a:ext cx="4869300" cy="39432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07" name="Google Shape;207;p33"/>
          <p:cNvSpPr txBox="1">
            <a:spLocks noGrp="1"/>
          </p:cNvSpPr>
          <p:nvPr>
            <p:ph type="body" idx="2"/>
          </p:nvPr>
        </p:nvSpPr>
        <p:spPr>
          <a:xfrm>
            <a:off x="342900" y="2194560"/>
            <a:ext cx="2400300" cy="2534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208" name="Google Shape;208;p33"/>
          <p:cNvSpPr txBox="1">
            <a:spLocks noGrp="1"/>
          </p:cNvSpPr>
          <p:nvPr>
            <p:ph type="dt" idx="10"/>
          </p:nvPr>
        </p:nvSpPr>
        <p:spPr>
          <a:xfrm>
            <a:off x="349134" y="4844839"/>
            <a:ext cx="19638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9" name="Google Shape;209;p33"/>
          <p:cNvSpPr txBox="1">
            <a:spLocks noGrp="1"/>
          </p:cNvSpPr>
          <p:nvPr>
            <p:ph type="ftr" idx="11"/>
          </p:nvPr>
        </p:nvSpPr>
        <p:spPr>
          <a:xfrm>
            <a:off x="3600450" y="4844839"/>
            <a:ext cx="34860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cap="none">
                <a:solidFill>
                  <a:schemeClr val="dk2"/>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0" name="Google Shape;210;p3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2"/>
                </a:solidFill>
                <a:latin typeface="Calibri"/>
                <a:ea typeface="Calibri"/>
                <a:cs typeface="Calibri"/>
                <a:sym typeface="Calibri"/>
              </a:defRPr>
            </a:lvl1pPr>
            <a:lvl2pPr marL="0" marR="0" lvl="1" indent="0" algn="r" rtl="0">
              <a:spcBef>
                <a:spcPts val="0"/>
              </a:spcBef>
              <a:buNone/>
              <a:defRPr sz="800">
                <a:solidFill>
                  <a:schemeClr val="dk2"/>
                </a:solidFill>
                <a:latin typeface="Calibri"/>
                <a:ea typeface="Calibri"/>
                <a:cs typeface="Calibri"/>
                <a:sym typeface="Calibri"/>
              </a:defRPr>
            </a:lvl2pPr>
            <a:lvl3pPr marL="0" marR="0" lvl="2" indent="0" algn="r" rtl="0">
              <a:spcBef>
                <a:spcPts val="0"/>
              </a:spcBef>
              <a:buNone/>
              <a:defRPr sz="800">
                <a:solidFill>
                  <a:schemeClr val="dk2"/>
                </a:solidFill>
                <a:latin typeface="Calibri"/>
                <a:ea typeface="Calibri"/>
                <a:cs typeface="Calibri"/>
                <a:sym typeface="Calibri"/>
              </a:defRPr>
            </a:lvl3pPr>
            <a:lvl4pPr marL="0" marR="0" lvl="3" indent="0" algn="r" rtl="0">
              <a:spcBef>
                <a:spcPts val="0"/>
              </a:spcBef>
              <a:buNone/>
              <a:defRPr sz="800">
                <a:solidFill>
                  <a:schemeClr val="dk2"/>
                </a:solidFill>
                <a:latin typeface="Calibri"/>
                <a:ea typeface="Calibri"/>
                <a:cs typeface="Calibri"/>
                <a:sym typeface="Calibri"/>
              </a:defRPr>
            </a:lvl4pPr>
            <a:lvl5pPr marL="0" marR="0" lvl="4" indent="0" algn="r" rtl="0">
              <a:spcBef>
                <a:spcPts val="0"/>
              </a:spcBef>
              <a:buNone/>
              <a:defRPr sz="800">
                <a:solidFill>
                  <a:schemeClr val="dk2"/>
                </a:solidFill>
                <a:latin typeface="Calibri"/>
                <a:ea typeface="Calibri"/>
                <a:cs typeface="Calibri"/>
                <a:sym typeface="Calibri"/>
              </a:defRPr>
            </a:lvl5pPr>
            <a:lvl6pPr marL="0" marR="0" lvl="5" indent="0" algn="r" rtl="0">
              <a:spcBef>
                <a:spcPts val="0"/>
              </a:spcBef>
              <a:buNone/>
              <a:defRPr sz="800">
                <a:solidFill>
                  <a:schemeClr val="dk2"/>
                </a:solidFill>
                <a:latin typeface="Calibri"/>
                <a:ea typeface="Calibri"/>
                <a:cs typeface="Calibri"/>
                <a:sym typeface="Calibri"/>
              </a:defRPr>
            </a:lvl6pPr>
            <a:lvl7pPr marL="0" marR="0" lvl="6" indent="0" algn="r" rtl="0">
              <a:spcBef>
                <a:spcPts val="0"/>
              </a:spcBef>
              <a:buNone/>
              <a:defRPr sz="800">
                <a:solidFill>
                  <a:schemeClr val="dk2"/>
                </a:solidFill>
                <a:latin typeface="Calibri"/>
                <a:ea typeface="Calibri"/>
                <a:cs typeface="Calibri"/>
                <a:sym typeface="Calibri"/>
              </a:defRPr>
            </a:lvl7pPr>
            <a:lvl8pPr marL="0" marR="0" lvl="7" indent="0" algn="r" rtl="0">
              <a:spcBef>
                <a:spcPts val="0"/>
              </a:spcBef>
              <a:buNone/>
              <a:defRPr sz="800">
                <a:solidFill>
                  <a:schemeClr val="dk2"/>
                </a:solidFill>
                <a:latin typeface="Calibri"/>
                <a:ea typeface="Calibri"/>
                <a:cs typeface="Calibri"/>
                <a:sym typeface="Calibri"/>
              </a:defRPr>
            </a:lvl8pPr>
            <a:lvl9pPr marL="0" marR="0" lvl="8" indent="0" algn="r" rtl="0">
              <a:spcBef>
                <a:spcPts val="0"/>
              </a:spcBef>
              <a:buNone/>
              <a:defRPr sz="800">
                <a:solidFill>
                  <a:schemeClr val="dk2"/>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34"/>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13" name="Google Shape;213;p34"/>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14" name="Google Shape;214;p34"/>
          <p:cNvSpPr txBox="1">
            <a:spLocks noGrp="1"/>
          </p:cNvSpPr>
          <p:nvPr>
            <p:ph type="title"/>
          </p:nvPr>
        </p:nvSpPr>
        <p:spPr>
          <a:xfrm>
            <a:off x="822960" y="3806190"/>
            <a:ext cx="7584900" cy="617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15" name="Google Shape;215;p34"/>
          <p:cNvSpPr>
            <a:spLocks noGrp="1"/>
          </p:cNvSpPr>
          <p:nvPr>
            <p:ph type="pic" idx="2"/>
          </p:nvPr>
        </p:nvSpPr>
        <p:spPr>
          <a:xfrm>
            <a:off x="11" y="0"/>
            <a:ext cx="9144000" cy="36864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100"/>
              <a:buFont typeface="Calibri"/>
              <a:buNone/>
              <a:defRPr sz="2400" b="0" i="0" u="none" strike="noStrike" cap="none">
                <a:solidFill>
                  <a:schemeClr val="lt1"/>
                </a:solidFill>
                <a:latin typeface="Calibri"/>
                <a:ea typeface="Calibri"/>
                <a:cs typeface="Calibri"/>
                <a:sym typeface="Calibri"/>
              </a:defRPr>
            </a:lvl1pPr>
            <a:lvl2pPr marL="342900" marR="0" lvl="1" indent="0" algn="l" rtl="0">
              <a:lnSpc>
                <a:spcPct val="90000"/>
              </a:lnSpc>
              <a:spcBef>
                <a:spcPts val="200"/>
              </a:spcBef>
              <a:spcAft>
                <a:spcPts val="0"/>
              </a:spcAft>
              <a:buClr>
                <a:schemeClr val="accent1"/>
              </a:buClr>
              <a:buSzPts val="1100"/>
              <a:buFont typeface="Calibri"/>
              <a:buNone/>
              <a:defRPr sz="2100" b="0" i="0" u="none" strike="noStrike" cap="none">
                <a:solidFill>
                  <a:srgbClr val="3F3F3F"/>
                </a:solidFill>
                <a:latin typeface="Calibri"/>
                <a:ea typeface="Calibri"/>
                <a:cs typeface="Calibri"/>
                <a:sym typeface="Calibri"/>
              </a:defRPr>
            </a:lvl2pPr>
            <a:lvl3pPr marL="685800" marR="0" lvl="2" indent="0" algn="l"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l"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216" name="Google Shape;216;p34"/>
          <p:cNvSpPr txBox="1">
            <a:spLocks noGrp="1"/>
          </p:cNvSpPr>
          <p:nvPr>
            <p:ph type="body" idx="1"/>
          </p:nvPr>
        </p:nvSpPr>
        <p:spPr>
          <a:xfrm>
            <a:off x="822960" y="4430267"/>
            <a:ext cx="7584900" cy="445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217" name="Google Shape;217;p3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8" name="Google Shape;218;p3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9" name="Google Shape;219;p3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22" name="Google Shape;222;p35"/>
          <p:cNvSpPr txBox="1">
            <a:spLocks noGrp="1"/>
          </p:cNvSpPr>
          <p:nvPr>
            <p:ph type="body" idx="1"/>
          </p:nvPr>
        </p:nvSpPr>
        <p:spPr>
          <a:xfrm rot="5400000">
            <a:off x="3086160" y="-878900"/>
            <a:ext cx="3017400" cy="754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23" name="Google Shape;223;p3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4" name="Google Shape;224;p3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5" name="Google Shape;225;p3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6"/>
        <p:cNvGrpSpPr/>
        <p:nvPr/>
      </p:nvGrpSpPr>
      <p:grpSpPr>
        <a:xfrm>
          <a:off x="0" y="0"/>
          <a:ext cx="0" cy="0"/>
          <a:chOff x="0" y="0"/>
          <a:chExt cx="0" cy="0"/>
        </a:xfrm>
      </p:grpSpPr>
      <p:sp>
        <p:nvSpPr>
          <p:cNvPr id="227" name="Google Shape;227;p3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28" name="Google Shape;228;p3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29" name="Google Shape;229;p36"/>
          <p:cNvSpPr txBox="1">
            <a:spLocks noGrp="1"/>
          </p:cNvSpPr>
          <p:nvPr>
            <p:ph type="title"/>
          </p:nvPr>
        </p:nvSpPr>
        <p:spPr>
          <a:xfrm rot="5400000">
            <a:off x="5370450" y="1484383"/>
            <a:ext cx="4318200" cy="19716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30" name="Google Shape;230;p36"/>
          <p:cNvSpPr txBox="1">
            <a:spLocks noGrp="1"/>
          </p:cNvSpPr>
          <p:nvPr>
            <p:ph type="body" idx="1"/>
          </p:nvPr>
        </p:nvSpPr>
        <p:spPr>
          <a:xfrm rot="5400000">
            <a:off x="1369875" y="-430217"/>
            <a:ext cx="4318200" cy="5800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31" name="Google Shape;231;p3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2" name="Google Shape;232;p3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3" name="Google Shape;233;p3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2" name="Google Shape;52;p13"/>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3" name="Google Shape;53;p1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58" name="Google Shape;58;p13"/>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44" name="Google Shape;144;p25"/>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45" name="Google Shape;145;p2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Raleway"/>
              <a:buNone/>
              <a:defRPr sz="3600" i="0" u="none" strike="noStrike" cap="none">
                <a:solidFill>
                  <a:srgbClr val="3F3F3F"/>
                </a:solidFill>
                <a:latin typeface="Raleway"/>
                <a:ea typeface="Raleway"/>
                <a:cs typeface="Raleway"/>
                <a:sym typeface="Raleway"/>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6" name="Google Shape;146;p25"/>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Raleway"/>
              <a:buChar char=" "/>
              <a:defRPr sz="1500" i="0" u="none" strike="noStrike" cap="none">
                <a:solidFill>
                  <a:srgbClr val="3F3F3F"/>
                </a:solidFill>
                <a:latin typeface="Raleway"/>
                <a:ea typeface="Raleway"/>
                <a:cs typeface="Raleway"/>
                <a:sym typeface="Raleway"/>
              </a:defRPr>
            </a:lvl1pPr>
            <a:lvl2pPr marL="914400" marR="0" lvl="1" indent="-317500" algn="l" rtl="0">
              <a:lnSpc>
                <a:spcPct val="90000"/>
              </a:lnSpc>
              <a:spcBef>
                <a:spcPts val="200"/>
              </a:spcBef>
              <a:spcAft>
                <a:spcPts val="0"/>
              </a:spcAft>
              <a:buClr>
                <a:schemeClr val="accent1"/>
              </a:buClr>
              <a:buSzPts val="1400"/>
              <a:buFont typeface="Raleway"/>
              <a:buChar char="◦"/>
              <a:defRPr sz="1400" i="0" u="none" strike="noStrike" cap="none">
                <a:solidFill>
                  <a:srgbClr val="3F3F3F"/>
                </a:solidFill>
                <a:latin typeface="Raleway"/>
                <a:ea typeface="Raleway"/>
                <a:cs typeface="Raleway"/>
                <a:sym typeface="Raleway"/>
              </a:defRPr>
            </a:lvl2pPr>
            <a:lvl3pPr marL="1371600" marR="0" lvl="2" indent="-298450" algn="l" rtl="0">
              <a:lnSpc>
                <a:spcPct val="90000"/>
              </a:lnSpc>
              <a:spcBef>
                <a:spcPts val="300"/>
              </a:spcBef>
              <a:spcAft>
                <a:spcPts val="0"/>
              </a:spcAft>
              <a:buClr>
                <a:schemeClr val="accent1"/>
              </a:buClr>
              <a:buSzPts val="1100"/>
              <a:buFont typeface="Raleway"/>
              <a:buChar char="◦"/>
              <a:defRPr sz="1100" i="0" u="none" strike="noStrike" cap="none">
                <a:solidFill>
                  <a:srgbClr val="3F3F3F"/>
                </a:solidFill>
                <a:latin typeface="Raleway"/>
                <a:ea typeface="Raleway"/>
                <a:cs typeface="Raleway"/>
                <a:sym typeface="Raleway"/>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47" name="Google Shape;147;p2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8" name="Google Shape;148;p2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9" name="Google Shape;149;p2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50" name="Google Shape;150;p25"/>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creativecommons.org/licenses/by/3.0/" TargetMode="External"/><Relationship Id="rId5" Type="http://schemas.openxmlformats.org/officeDocument/2006/relationships/hyperlink" Target="https://developers.google.com/readme/policies/" TargetMode="External"/><Relationship Id="rId4" Type="http://schemas.openxmlformats.org/officeDocument/2006/relationships/hyperlink" Target="https://docs.google.com/spreadsheets/d/1QqtS3qIYfNEd_NBOAZKEcNVg7fZFAKLu1P1j9msTku8/template/preview?usp=drive_we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schoolofdata.org/handbook/courses/common-misconceptions/"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en.wikipedia.org/wiki/English_langu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creativecommons.org/licenses/by/3.0/" TargetMode="External"/><Relationship Id="rId5" Type="http://schemas.openxmlformats.org/officeDocument/2006/relationships/hyperlink" Target="https://developers.google.com/readme/policies/" TargetMode="External"/><Relationship Id="rId4" Type="http://schemas.openxmlformats.org/officeDocument/2006/relationships/hyperlink" Target="https://docs.google.com/spreadsheets/d/1QqtS3qIYfNEd_NBOAZKEcNVg7fZFAKLu1P1j9msTku8/template/preview?usp=drive_we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342900" y="445769"/>
            <a:ext cx="2400300" cy="17145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latin typeface="Raleway"/>
                <a:ea typeface="Raleway"/>
                <a:cs typeface="Raleway"/>
                <a:sym typeface="Raleway"/>
              </a:rPr>
              <a:t>Unlocking the Power of Open Data</a:t>
            </a:r>
            <a:endParaRPr>
              <a:latin typeface="Raleway"/>
              <a:ea typeface="Raleway"/>
              <a:cs typeface="Raleway"/>
              <a:sym typeface="Raleway"/>
            </a:endParaRPr>
          </a:p>
        </p:txBody>
      </p:sp>
      <p:sp>
        <p:nvSpPr>
          <p:cNvPr id="239" name="Google Shape;239;p37"/>
          <p:cNvSpPr txBox="1">
            <a:spLocks noGrp="1"/>
          </p:cNvSpPr>
          <p:nvPr>
            <p:ph type="body" idx="2"/>
          </p:nvPr>
        </p:nvSpPr>
        <p:spPr>
          <a:xfrm>
            <a:off x="342900" y="2194560"/>
            <a:ext cx="2400300" cy="2534400"/>
          </a:xfrm>
          <a:prstGeom prst="rect">
            <a:avLst/>
          </a:prstGeom>
        </p:spPr>
        <p:txBody>
          <a:bodyPr spcFirstLastPara="1" wrap="square" lIns="68575" tIns="68575" rIns="68575" bIns="68575" anchor="t" anchorCtr="0">
            <a:noAutofit/>
          </a:bodyPr>
          <a:lstStyle/>
          <a:p>
            <a:pPr marL="0" lvl="0" indent="0" rtl="0">
              <a:spcBef>
                <a:spcPts val="900"/>
              </a:spcBef>
              <a:spcAft>
                <a:spcPts val="200"/>
              </a:spcAft>
              <a:buNone/>
            </a:pPr>
            <a:r>
              <a:rPr lang="en" sz="1800">
                <a:latin typeface="Raleway"/>
                <a:ea typeface="Raleway"/>
                <a:cs typeface="Raleway"/>
                <a:sym typeface="Raleway"/>
              </a:rPr>
              <a:t>Class 3</a:t>
            </a:r>
            <a:r>
              <a:rPr lang="en"/>
              <a:t> </a:t>
            </a:r>
            <a:endParaRPr/>
          </a:p>
        </p:txBody>
      </p:sp>
      <p:pic>
        <p:nvPicPr>
          <p:cNvPr id="240" name="Google Shape;240;p37"/>
          <p:cNvPicPr preferRelativeResize="0"/>
          <p:nvPr/>
        </p:nvPicPr>
        <p:blipFill rotWithShape="1">
          <a:blip r:embed="rId3">
            <a:alphaModFix/>
          </a:blip>
          <a:srcRect/>
          <a:stretch/>
        </p:blipFill>
        <p:spPr>
          <a:xfrm>
            <a:off x="3466550" y="801150"/>
            <a:ext cx="5314500" cy="354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Line Graph</a:t>
            </a:r>
            <a:endParaRPr sz="3600" i="0" u="none" strike="noStrike" cap="none">
              <a:solidFill>
                <a:srgbClr val="3F3F3F"/>
              </a:solidFill>
              <a:latin typeface="Raleway"/>
              <a:ea typeface="Raleway"/>
              <a:cs typeface="Raleway"/>
              <a:sym typeface="Raleway"/>
            </a:endParaRPr>
          </a:p>
        </p:txBody>
      </p:sp>
      <p:pic>
        <p:nvPicPr>
          <p:cNvPr id="315" name="Google Shape;315;p46"/>
          <p:cNvPicPr preferRelativeResize="0">
            <a:picLocks noGrp="1"/>
          </p:cNvPicPr>
          <p:nvPr>
            <p:ph type="body" idx="1"/>
          </p:nvPr>
        </p:nvPicPr>
        <p:blipFill rotWithShape="1">
          <a:blip r:embed="rId3">
            <a:alphaModFix/>
          </a:blip>
          <a:srcRect t="6261"/>
          <a:stretch/>
        </p:blipFill>
        <p:spPr>
          <a:xfrm>
            <a:off x="2170700" y="1573750"/>
            <a:ext cx="4847700" cy="2828100"/>
          </a:xfrm>
          <a:prstGeom prst="rect">
            <a:avLst/>
          </a:prstGeom>
          <a:noFill/>
          <a:ln w="9525" cap="flat" cmpd="sng">
            <a:solidFill>
              <a:srgbClr val="FFFFFF"/>
            </a:solidFill>
            <a:prstDash val="solid"/>
            <a:round/>
            <a:headEnd type="none" w="sm" len="sm"/>
            <a:tailEnd type="none" w="sm" len="sm"/>
          </a:ln>
        </p:spPr>
      </p:pic>
      <p:sp>
        <p:nvSpPr>
          <p:cNvPr id="316" name="Google Shape;316;p46"/>
          <p:cNvSpPr txBox="1"/>
          <p:nvPr/>
        </p:nvSpPr>
        <p:spPr>
          <a:xfrm>
            <a:off x="0" y="4810824"/>
            <a:ext cx="8498400" cy="33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u="sng">
                <a:solidFill>
                  <a:srgbClr val="FFFFFF"/>
                </a:solidFill>
                <a:latin typeface="Calibri"/>
                <a:ea typeface="Calibri"/>
                <a:cs typeface="Calibri"/>
                <a:sym typeface="Calibri"/>
                <a:hlinkClick r:id="rId4"/>
              </a:rPr>
              <a:t>Example chart</a:t>
            </a:r>
            <a:r>
              <a:rPr lang="en" sz="1100">
                <a:solidFill>
                  <a:srgbClr val="FFFFFF"/>
                </a:solidFill>
                <a:latin typeface="Calibri"/>
                <a:ea typeface="Calibri"/>
                <a:cs typeface="Calibri"/>
                <a:sym typeface="Calibri"/>
              </a:rPr>
              <a:t> reproduced from work created and </a:t>
            </a:r>
            <a:r>
              <a:rPr lang="en" sz="1100" u="sng">
                <a:solidFill>
                  <a:srgbClr val="FFFFFF"/>
                </a:solidFill>
                <a:latin typeface="Calibri"/>
                <a:ea typeface="Calibri"/>
                <a:cs typeface="Calibri"/>
                <a:sym typeface="Calibri"/>
                <a:hlinkClick r:id="rId5"/>
              </a:rPr>
              <a:t>shared by Google</a:t>
            </a:r>
            <a:r>
              <a:rPr lang="en" sz="1100">
                <a:solidFill>
                  <a:srgbClr val="FFFFFF"/>
                </a:solidFill>
                <a:latin typeface="Calibri"/>
                <a:ea typeface="Calibri"/>
                <a:cs typeface="Calibri"/>
                <a:sym typeface="Calibri"/>
              </a:rPr>
              <a:t> and used according to terms described in the </a:t>
            </a:r>
            <a:r>
              <a:rPr lang="en" sz="1100" u="sng">
                <a:solidFill>
                  <a:srgbClr val="FFFFFF"/>
                </a:solidFill>
                <a:latin typeface="Calibri"/>
                <a:ea typeface="Calibri"/>
                <a:cs typeface="Calibri"/>
                <a:sym typeface="Calibri"/>
                <a:hlinkClick r:id="rId6"/>
              </a:rPr>
              <a:t>CC 3.0 Attribution License</a:t>
            </a:r>
            <a:r>
              <a:rPr lang="en" sz="1100">
                <a:solidFill>
                  <a:srgbClr val="FFFFFF"/>
                </a:solidFill>
                <a:latin typeface="Calibri"/>
                <a:ea typeface="Calibri"/>
                <a:cs typeface="Calibri"/>
                <a:sym typeface="Calibri"/>
              </a:rPr>
              <a:t>.</a:t>
            </a:r>
            <a:endParaRPr sz="1100">
              <a:solidFill>
                <a:srgbClr val="FFFFFF"/>
              </a:solidFill>
            </a:endParaRPr>
          </a:p>
        </p:txBody>
      </p:sp>
      <p:sp>
        <p:nvSpPr>
          <p:cNvPr id="317" name="Google Shape;317;p46"/>
          <p:cNvSpPr txBox="1"/>
          <p:nvPr/>
        </p:nvSpPr>
        <p:spPr>
          <a:xfrm>
            <a:off x="3633725" y="4286250"/>
            <a:ext cx="2111100" cy="33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Elapsed Time (seconds)</a:t>
            </a:r>
            <a:endParaRPr/>
          </a:p>
        </p:txBody>
      </p:sp>
      <p:sp>
        <p:nvSpPr>
          <p:cNvPr id="318" name="Google Shape;318;p46"/>
          <p:cNvSpPr txBox="1"/>
          <p:nvPr/>
        </p:nvSpPr>
        <p:spPr>
          <a:xfrm rot="-5401275">
            <a:off x="1320385" y="2726903"/>
            <a:ext cx="1617600" cy="33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Distance (meters)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Area Chart</a:t>
            </a:r>
            <a:endParaRPr sz="3600" i="0" u="none" strike="noStrike" cap="none">
              <a:solidFill>
                <a:srgbClr val="3F3F3F"/>
              </a:solidFill>
              <a:latin typeface="Raleway"/>
              <a:ea typeface="Raleway"/>
              <a:cs typeface="Raleway"/>
              <a:sym typeface="Raleway"/>
            </a:endParaRPr>
          </a:p>
        </p:txBody>
      </p:sp>
      <p:pic>
        <p:nvPicPr>
          <p:cNvPr id="325" name="Google Shape;325;p47"/>
          <p:cNvPicPr preferRelativeResize="0">
            <a:picLocks noGrp="1"/>
          </p:cNvPicPr>
          <p:nvPr>
            <p:ph type="body" idx="1"/>
          </p:nvPr>
        </p:nvPicPr>
        <p:blipFill rotWithShape="1">
          <a:blip r:embed="rId3">
            <a:alphaModFix/>
          </a:blip>
          <a:srcRect/>
          <a:stretch/>
        </p:blipFill>
        <p:spPr>
          <a:xfrm>
            <a:off x="2456600" y="1578000"/>
            <a:ext cx="4286400" cy="3114300"/>
          </a:xfrm>
          <a:prstGeom prst="rect">
            <a:avLst/>
          </a:prstGeom>
          <a:noFill/>
          <a:ln>
            <a:noFill/>
          </a:ln>
        </p:spPr>
      </p:pic>
      <p:sp>
        <p:nvSpPr>
          <p:cNvPr id="326" name="Google Shape;326;p47"/>
          <p:cNvSpPr txBox="1"/>
          <p:nvPr/>
        </p:nvSpPr>
        <p:spPr>
          <a:xfrm>
            <a:off x="3595325" y="1164300"/>
            <a:ext cx="2776500" cy="413700"/>
          </a:xfrm>
          <a:prstGeom prst="rect">
            <a:avLst/>
          </a:prstGeom>
          <a:solidFill>
            <a:srgbClr val="FFFFFF"/>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a:t>Number of Warheads Over Time</a:t>
            </a:r>
            <a:endParaRPr/>
          </a:p>
        </p:txBody>
      </p:sp>
      <p:sp>
        <p:nvSpPr>
          <p:cNvPr id="327" name="Google Shape;327;p47"/>
          <p:cNvSpPr txBox="1"/>
          <p:nvPr/>
        </p:nvSpPr>
        <p:spPr>
          <a:xfrm>
            <a:off x="627950" y="4765675"/>
            <a:ext cx="7461300" cy="30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https://en.wikipedia.org/wiki/Area_chart#/media/File:US_and_USSR_nuclear_stockpiles.svg</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Scatter Plot</a:t>
            </a:r>
            <a:endParaRPr sz="3600" i="0" u="none" strike="noStrike" cap="none">
              <a:solidFill>
                <a:srgbClr val="3F3F3F"/>
              </a:solidFill>
              <a:latin typeface="Raleway"/>
              <a:ea typeface="Raleway"/>
              <a:cs typeface="Raleway"/>
              <a:sym typeface="Raleway"/>
            </a:endParaRPr>
          </a:p>
        </p:txBody>
      </p:sp>
      <p:pic>
        <p:nvPicPr>
          <p:cNvPr id="334" name="Google Shape;334;p48"/>
          <p:cNvPicPr preferRelativeResize="0">
            <a:picLocks noGrp="1"/>
          </p:cNvPicPr>
          <p:nvPr>
            <p:ph type="body" idx="1"/>
          </p:nvPr>
        </p:nvPicPr>
        <p:blipFill rotWithShape="1">
          <a:blip r:embed="rId3">
            <a:alphaModFix/>
          </a:blip>
          <a:srcRect/>
          <a:stretch/>
        </p:blipFill>
        <p:spPr>
          <a:xfrm>
            <a:off x="2891916" y="1340429"/>
            <a:ext cx="3360300" cy="3387600"/>
          </a:xfrm>
          <a:prstGeom prst="rect">
            <a:avLst/>
          </a:prstGeom>
          <a:noFill/>
          <a:ln>
            <a:noFill/>
          </a:ln>
        </p:spPr>
      </p:pic>
      <p:pic>
        <p:nvPicPr>
          <p:cNvPr id="335" name="Google Shape;335;p48"/>
          <p:cNvPicPr preferRelativeResize="0"/>
          <p:nvPr/>
        </p:nvPicPr>
        <p:blipFill rotWithShape="1">
          <a:blip r:embed="rId4">
            <a:alphaModFix/>
          </a:blip>
          <a:srcRect/>
          <a:stretch/>
        </p:blipFill>
        <p:spPr>
          <a:xfrm>
            <a:off x="8666018" y="4485132"/>
            <a:ext cx="241800" cy="24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latin typeface="Raleway"/>
                <a:ea typeface="Raleway"/>
                <a:cs typeface="Raleway"/>
                <a:sym typeface="Raleway"/>
              </a:rPr>
              <a:t>Heat Map</a:t>
            </a:r>
            <a:endParaRPr>
              <a:latin typeface="Raleway"/>
              <a:ea typeface="Raleway"/>
              <a:cs typeface="Raleway"/>
              <a:sym typeface="Raleway"/>
            </a:endParaRPr>
          </a:p>
        </p:txBody>
      </p:sp>
      <p:sp>
        <p:nvSpPr>
          <p:cNvPr id="341" name="Google Shape;341;p49"/>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200"/>
              </a:spcAft>
              <a:buNone/>
            </a:pPr>
            <a:endParaRPr/>
          </a:p>
        </p:txBody>
      </p:sp>
      <p:pic>
        <p:nvPicPr>
          <p:cNvPr id="342" name="Google Shape;342;p49"/>
          <p:cNvPicPr preferRelativeResize="0"/>
          <p:nvPr/>
        </p:nvPicPr>
        <p:blipFill>
          <a:blip r:embed="rId3">
            <a:alphaModFix/>
          </a:blip>
          <a:stretch>
            <a:fillRect/>
          </a:stretch>
        </p:blipFill>
        <p:spPr>
          <a:xfrm>
            <a:off x="598383" y="1431377"/>
            <a:ext cx="3514200" cy="2923250"/>
          </a:xfrm>
          <a:prstGeom prst="rect">
            <a:avLst/>
          </a:prstGeom>
          <a:noFill/>
          <a:ln>
            <a:noFill/>
          </a:ln>
        </p:spPr>
      </p:pic>
      <p:pic>
        <p:nvPicPr>
          <p:cNvPr id="343" name="Google Shape;343;p49"/>
          <p:cNvPicPr preferRelativeResize="0"/>
          <p:nvPr/>
        </p:nvPicPr>
        <p:blipFill>
          <a:blip r:embed="rId4">
            <a:alphaModFix/>
          </a:blip>
          <a:stretch>
            <a:fillRect/>
          </a:stretch>
        </p:blipFill>
        <p:spPr>
          <a:xfrm>
            <a:off x="4736278" y="1431375"/>
            <a:ext cx="3402547" cy="292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a:latin typeface="Raleway"/>
                <a:ea typeface="Raleway"/>
                <a:cs typeface="Raleway"/>
                <a:sym typeface="Raleway"/>
              </a:rPr>
              <a:t>Misleading Visualizations</a:t>
            </a:r>
            <a:r>
              <a:rPr lang="en" sz="3600" i="0" u="none" strike="noStrike" cap="none">
                <a:solidFill>
                  <a:srgbClr val="3F3F3F"/>
                </a:solidFill>
                <a:latin typeface="Raleway"/>
                <a:ea typeface="Raleway"/>
                <a:cs typeface="Raleway"/>
                <a:sym typeface="Raleway"/>
              </a:rPr>
              <a:t> </a:t>
            </a:r>
            <a:endParaRPr sz="3600" i="0" u="none" strike="noStrike" cap="none">
              <a:solidFill>
                <a:srgbClr val="3F3F3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latin typeface="Raleway"/>
                <a:ea typeface="Raleway"/>
                <a:cs typeface="Raleway"/>
                <a:sym typeface="Raleway"/>
              </a:rPr>
              <a:t>Data omission </a:t>
            </a:r>
            <a:br>
              <a:rPr lang="en">
                <a:latin typeface="Raleway"/>
                <a:ea typeface="Raleway"/>
                <a:cs typeface="Raleway"/>
                <a:sym typeface="Raleway"/>
              </a:rPr>
            </a:br>
            <a:r>
              <a:rPr lang="en">
                <a:latin typeface="Raleway"/>
                <a:ea typeface="Raleway"/>
                <a:cs typeface="Raleway"/>
                <a:sym typeface="Raleway"/>
              </a:rPr>
              <a:t>(cherry picking)</a:t>
            </a:r>
            <a:endParaRPr sz="2700" i="0" u="none" strike="noStrike" cap="none">
              <a:solidFill>
                <a:srgbClr val="FFFFFF"/>
              </a:solidFill>
              <a:latin typeface="Raleway"/>
              <a:ea typeface="Raleway"/>
              <a:cs typeface="Raleway"/>
              <a:sym typeface="Raleway"/>
            </a:endParaRPr>
          </a:p>
        </p:txBody>
      </p:sp>
      <p:pic>
        <p:nvPicPr>
          <p:cNvPr id="356" name="Google Shape;356;p51"/>
          <p:cNvPicPr preferRelativeResize="0"/>
          <p:nvPr/>
        </p:nvPicPr>
        <p:blipFill rotWithShape="1">
          <a:blip r:embed="rId3">
            <a:alphaModFix/>
          </a:blip>
          <a:srcRect/>
          <a:stretch/>
        </p:blipFill>
        <p:spPr>
          <a:xfrm>
            <a:off x="3076833" y="808380"/>
            <a:ext cx="5973000" cy="3621000"/>
          </a:xfrm>
          <a:prstGeom prst="rect">
            <a:avLst/>
          </a:prstGeom>
          <a:noFill/>
          <a:ln>
            <a:noFill/>
          </a:ln>
        </p:spPr>
      </p:pic>
      <p:sp>
        <p:nvSpPr>
          <p:cNvPr id="357" name="Google Shape;357;p51"/>
          <p:cNvSpPr txBox="1"/>
          <p:nvPr/>
        </p:nvSpPr>
        <p:spPr>
          <a:xfrm>
            <a:off x="3677975" y="4769000"/>
            <a:ext cx="5371800" cy="28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a:solidFill>
                  <a:schemeClr val="dk1"/>
                </a:solidFill>
                <a:latin typeface="Calibri"/>
                <a:ea typeface="Calibri"/>
                <a:cs typeface="Calibri"/>
                <a:sym typeface="Calibri"/>
              </a:rPr>
              <a:t>https://schoolofdata.org/handbook/courses/common-misconceptions/</a:t>
            </a:r>
            <a:endParaRPr/>
          </a:p>
        </p:txBody>
      </p:sp>
      <p:sp>
        <p:nvSpPr>
          <p:cNvPr id="358" name="Google Shape;358;p51"/>
          <p:cNvSpPr txBox="1"/>
          <p:nvPr/>
        </p:nvSpPr>
        <p:spPr>
          <a:xfrm>
            <a:off x="5565725" y="4414200"/>
            <a:ext cx="767700" cy="28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Years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342900" y="445778"/>
            <a:ext cx="2400300" cy="27303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t>N</a:t>
            </a:r>
            <a:r>
              <a:rPr lang="en">
                <a:latin typeface="Raleway"/>
                <a:ea typeface="Raleway"/>
                <a:cs typeface="Raleway"/>
                <a:sym typeface="Raleway"/>
              </a:rPr>
              <a:t>ot Starting the Chart at Zero (data starts around $3000)</a:t>
            </a:r>
            <a:endParaRPr sz="2700" i="0" u="none" strike="noStrike" cap="none">
              <a:solidFill>
                <a:srgbClr val="FFFFFF"/>
              </a:solidFill>
              <a:latin typeface="Raleway"/>
              <a:ea typeface="Raleway"/>
              <a:cs typeface="Raleway"/>
              <a:sym typeface="Raleway"/>
            </a:endParaRPr>
          </a:p>
        </p:txBody>
      </p:sp>
      <p:pic>
        <p:nvPicPr>
          <p:cNvPr id="365" name="Google Shape;365;p52"/>
          <p:cNvPicPr preferRelativeResize="0">
            <a:picLocks noGrp="1"/>
          </p:cNvPicPr>
          <p:nvPr>
            <p:ph type="body" idx="1"/>
          </p:nvPr>
        </p:nvPicPr>
        <p:blipFill rotWithShape="1">
          <a:blip r:embed="rId3">
            <a:alphaModFix/>
          </a:blip>
          <a:srcRect/>
          <a:stretch/>
        </p:blipFill>
        <p:spPr>
          <a:xfrm>
            <a:off x="3660689" y="326186"/>
            <a:ext cx="4621200" cy="4377300"/>
          </a:xfrm>
          <a:prstGeom prst="rect">
            <a:avLst/>
          </a:prstGeom>
          <a:noFill/>
          <a:ln>
            <a:noFill/>
          </a:ln>
        </p:spPr>
      </p:pic>
      <p:sp>
        <p:nvSpPr>
          <p:cNvPr id="366" name="Google Shape;366;p52"/>
          <p:cNvSpPr txBox="1"/>
          <p:nvPr/>
        </p:nvSpPr>
        <p:spPr>
          <a:xfrm>
            <a:off x="3252917" y="4728903"/>
            <a:ext cx="5541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https://schoolofdata.org/handbook/courses/common-misconceptions/</a:t>
            </a:r>
            <a:endParaRPr sz="1100"/>
          </a:p>
        </p:txBody>
      </p:sp>
      <p:sp>
        <p:nvSpPr>
          <p:cNvPr id="367" name="Google Shape;367;p52"/>
          <p:cNvSpPr txBox="1"/>
          <p:nvPr/>
        </p:nvSpPr>
        <p:spPr>
          <a:xfrm>
            <a:off x="5565725" y="4414200"/>
            <a:ext cx="767700" cy="28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Years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3"/>
          <p:cNvSpPr txBox="1">
            <a:spLocks noGrp="1"/>
          </p:cNvSpPr>
          <p:nvPr>
            <p:ph type="title"/>
          </p:nvPr>
        </p:nvSpPr>
        <p:spPr>
          <a:xfrm>
            <a:off x="342900" y="445774"/>
            <a:ext cx="2400300" cy="4256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t>S</a:t>
            </a:r>
            <a:r>
              <a:rPr lang="en">
                <a:latin typeface="Raleway"/>
                <a:ea typeface="Raleway"/>
                <a:cs typeface="Raleway"/>
                <a:sym typeface="Raleway"/>
              </a:rPr>
              <a:t>tarting at zero; excessive range (spending is &lt; 9000, but chart goes to 30,000)</a:t>
            </a:r>
            <a:endParaRPr>
              <a:latin typeface="Raleway"/>
              <a:ea typeface="Raleway"/>
              <a:cs typeface="Raleway"/>
              <a:sym typeface="Raleway"/>
            </a:endParaRPr>
          </a:p>
          <a:p>
            <a:pPr marL="0" marR="0" lvl="0" indent="0" algn="l" rtl="0">
              <a:lnSpc>
                <a:spcPct val="85000"/>
              </a:lnSpc>
              <a:spcBef>
                <a:spcPts val="0"/>
              </a:spcBef>
              <a:spcAft>
                <a:spcPts val="0"/>
              </a:spcAft>
              <a:buClr>
                <a:srgbClr val="FFFFFF"/>
              </a:buClr>
              <a:buFont typeface="Calibri"/>
              <a:buNone/>
            </a:pPr>
            <a:endParaRPr/>
          </a:p>
        </p:txBody>
      </p:sp>
      <p:pic>
        <p:nvPicPr>
          <p:cNvPr id="374" name="Google Shape;374;p53"/>
          <p:cNvPicPr preferRelativeResize="0">
            <a:picLocks noGrp="1"/>
          </p:cNvPicPr>
          <p:nvPr>
            <p:ph type="body" idx="1"/>
          </p:nvPr>
        </p:nvPicPr>
        <p:blipFill rotWithShape="1">
          <a:blip r:embed="rId3">
            <a:alphaModFix/>
          </a:blip>
          <a:srcRect/>
          <a:stretch/>
        </p:blipFill>
        <p:spPr>
          <a:xfrm>
            <a:off x="3256882" y="716378"/>
            <a:ext cx="5534700" cy="3710700"/>
          </a:xfrm>
          <a:prstGeom prst="rect">
            <a:avLst/>
          </a:prstGeom>
          <a:noFill/>
          <a:ln>
            <a:noFill/>
          </a:ln>
        </p:spPr>
      </p:pic>
      <p:sp>
        <p:nvSpPr>
          <p:cNvPr id="375" name="Google Shape;375;p53"/>
          <p:cNvSpPr txBox="1"/>
          <p:nvPr/>
        </p:nvSpPr>
        <p:spPr>
          <a:xfrm>
            <a:off x="5565725" y="4414200"/>
            <a:ext cx="767700" cy="28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Years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4"/>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latin typeface="Raleway"/>
                <a:ea typeface="Raleway"/>
                <a:cs typeface="Raleway"/>
                <a:sym typeface="Raleway"/>
              </a:rPr>
              <a:t>Percent Change vs. Percentage Point Change</a:t>
            </a:r>
            <a:endParaRPr sz="2700" i="0" u="none" strike="noStrike" cap="none">
              <a:solidFill>
                <a:srgbClr val="FFFFFF"/>
              </a:solidFill>
              <a:latin typeface="Raleway"/>
              <a:ea typeface="Raleway"/>
              <a:cs typeface="Raleway"/>
              <a:sym typeface="Raleway"/>
            </a:endParaRPr>
          </a:p>
        </p:txBody>
      </p:sp>
      <p:sp>
        <p:nvSpPr>
          <p:cNvPr id="382" name="Google Shape;382;p54"/>
          <p:cNvSpPr txBox="1"/>
          <p:nvPr/>
        </p:nvSpPr>
        <p:spPr>
          <a:xfrm>
            <a:off x="3244025" y="290600"/>
            <a:ext cx="5648100" cy="4068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b="1"/>
              <a:t>I</a:t>
            </a:r>
            <a:r>
              <a:rPr lang="en" sz="2400" b="1">
                <a:latin typeface="Raleway"/>
                <a:ea typeface="Raleway"/>
                <a:cs typeface="Raleway"/>
                <a:sym typeface="Raleway"/>
              </a:rPr>
              <a:t>magine these headlines:</a:t>
            </a:r>
            <a:r>
              <a:rPr lang="en" sz="2400">
                <a:latin typeface="Raleway"/>
                <a:ea typeface="Raleway"/>
                <a:cs typeface="Raleway"/>
                <a:sym typeface="Raleway"/>
              </a:rPr>
              <a:t> </a:t>
            </a:r>
            <a:endParaRPr sz="2400">
              <a:latin typeface="Raleway"/>
              <a:ea typeface="Raleway"/>
              <a:cs typeface="Raleway"/>
              <a:sym typeface="Raleway"/>
            </a:endParaRPr>
          </a:p>
          <a:p>
            <a:pPr marL="0" lvl="0" indent="0">
              <a:spcBef>
                <a:spcPts val="0"/>
              </a:spcBef>
              <a:spcAft>
                <a:spcPts val="0"/>
              </a:spcAft>
              <a:buNone/>
            </a:pPr>
            <a:endParaRPr sz="2400">
              <a:latin typeface="Raleway"/>
              <a:ea typeface="Raleway"/>
              <a:cs typeface="Raleway"/>
              <a:sym typeface="Raleway"/>
            </a:endParaRPr>
          </a:p>
          <a:p>
            <a:pPr marL="0" lvl="0" indent="0">
              <a:spcBef>
                <a:spcPts val="0"/>
              </a:spcBef>
              <a:spcAft>
                <a:spcPts val="0"/>
              </a:spcAft>
              <a:buNone/>
            </a:pPr>
            <a:r>
              <a:rPr lang="en" sz="2400">
                <a:latin typeface="Raleway"/>
                <a:ea typeface="Raleway"/>
                <a:cs typeface="Raleway"/>
                <a:sym typeface="Raleway"/>
              </a:rPr>
              <a:t>“Don’t worry, car theft has only gone up five percentage points - from 5% to 10%.” </a:t>
            </a:r>
            <a:endParaRPr sz="2400">
              <a:latin typeface="Raleway"/>
              <a:ea typeface="Raleway"/>
              <a:cs typeface="Raleway"/>
              <a:sym typeface="Raleway"/>
            </a:endParaRPr>
          </a:p>
          <a:p>
            <a:pPr marL="0" lvl="0" indent="0">
              <a:spcBef>
                <a:spcPts val="0"/>
              </a:spcBef>
              <a:spcAft>
                <a:spcPts val="0"/>
              </a:spcAft>
              <a:buNone/>
            </a:pPr>
            <a:endParaRPr sz="2400">
              <a:latin typeface="Raleway"/>
              <a:ea typeface="Raleway"/>
              <a:cs typeface="Raleway"/>
              <a:sym typeface="Raleway"/>
            </a:endParaRPr>
          </a:p>
          <a:p>
            <a:pPr marL="0" lvl="0" indent="0">
              <a:spcBef>
                <a:spcPts val="0"/>
              </a:spcBef>
              <a:spcAft>
                <a:spcPts val="0"/>
              </a:spcAft>
              <a:buNone/>
            </a:pPr>
            <a:r>
              <a:rPr lang="en" sz="2400">
                <a:latin typeface="Raleway"/>
                <a:ea typeface="Raleway"/>
                <a:cs typeface="Raleway"/>
                <a:sym typeface="Raleway"/>
              </a:rPr>
              <a:t>“WOW! Car theft has increased by 100% - from 5% to 10%!” </a:t>
            </a:r>
            <a:endParaRPr sz="2400">
              <a:latin typeface="Raleway"/>
              <a:ea typeface="Raleway"/>
              <a:cs typeface="Raleway"/>
              <a:sym typeface="Raleway"/>
            </a:endParaRPr>
          </a:p>
          <a:p>
            <a:pPr marL="0" lvl="0" indent="0">
              <a:spcBef>
                <a:spcPts val="0"/>
              </a:spcBef>
              <a:spcAft>
                <a:spcPts val="0"/>
              </a:spcAft>
              <a:buNone/>
            </a:pPr>
            <a:endParaRPr sz="2400">
              <a:latin typeface="Raleway"/>
              <a:ea typeface="Raleway"/>
              <a:cs typeface="Raleway"/>
              <a:sym typeface="Raleway"/>
            </a:endParaRPr>
          </a:p>
          <a:p>
            <a:pPr marL="0" lvl="0" indent="0" algn="ctr" rtl="0">
              <a:spcBef>
                <a:spcPts val="0"/>
              </a:spcBef>
              <a:spcAft>
                <a:spcPts val="0"/>
              </a:spcAft>
              <a:buNone/>
            </a:pPr>
            <a:r>
              <a:rPr lang="en" u="sng">
                <a:latin typeface="Raleway"/>
                <a:ea typeface="Raleway"/>
                <a:cs typeface="Raleway"/>
                <a:sym typeface="Raleway"/>
              </a:rPr>
              <a:t>Difference b/n original and new</a:t>
            </a:r>
            <a:r>
              <a:rPr lang="en">
                <a:latin typeface="Raleway"/>
                <a:ea typeface="Raleway"/>
                <a:cs typeface="Raleway"/>
                <a:sym typeface="Raleway"/>
              </a:rPr>
              <a:t>     X  100 = % Change</a:t>
            </a:r>
            <a:endParaRPr>
              <a:latin typeface="Raleway"/>
              <a:ea typeface="Raleway"/>
              <a:cs typeface="Raleway"/>
              <a:sym typeface="Raleway"/>
            </a:endParaRPr>
          </a:p>
          <a:p>
            <a:pPr marL="914400" lvl="0" indent="457200" algn="l">
              <a:spcBef>
                <a:spcPts val="0"/>
              </a:spcBef>
              <a:spcAft>
                <a:spcPts val="0"/>
              </a:spcAft>
              <a:buNone/>
            </a:pPr>
            <a:r>
              <a:rPr lang="en">
                <a:latin typeface="Raleway"/>
                <a:ea typeface="Raleway"/>
                <a:cs typeface="Raleway"/>
                <a:sym typeface="Raleway"/>
              </a:rPr>
              <a:t>Original </a:t>
            </a:r>
            <a:endParaRPr>
              <a:latin typeface="Raleway"/>
              <a:ea typeface="Raleway"/>
              <a:cs typeface="Raleway"/>
              <a:sym typeface="Raleway"/>
            </a:endParaRPr>
          </a:p>
          <a:p>
            <a:pPr marL="0" lvl="0" indent="0">
              <a:spcBef>
                <a:spcPts val="0"/>
              </a:spcBef>
              <a:spcAft>
                <a:spcPts val="0"/>
              </a:spcAft>
              <a:buNone/>
            </a:pPr>
            <a:endParaRPr sz="240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5"/>
          <p:cNvSpPr txBox="1">
            <a:spLocks noGrp="1"/>
          </p:cNvSpPr>
          <p:nvPr>
            <p:ph type="title"/>
          </p:nvPr>
        </p:nvSpPr>
        <p:spPr>
          <a:xfrm>
            <a:off x="342900" y="445778"/>
            <a:ext cx="2439600" cy="26178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latin typeface="Raleway"/>
                <a:ea typeface="Raleway"/>
                <a:cs typeface="Raleway"/>
                <a:sym typeface="Raleway"/>
              </a:rPr>
              <a:t>Inconsistent Units</a:t>
            </a:r>
            <a:endParaRPr sz="2700" i="0" u="none" strike="noStrike" cap="none">
              <a:solidFill>
                <a:srgbClr val="FFFFFF"/>
              </a:solidFill>
              <a:latin typeface="Raleway"/>
              <a:ea typeface="Raleway"/>
              <a:cs typeface="Raleway"/>
              <a:sym typeface="Raleway"/>
            </a:endParaRPr>
          </a:p>
        </p:txBody>
      </p:sp>
      <p:pic>
        <p:nvPicPr>
          <p:cNvPr id="389" name="Google Shape;389;p55"/>
          <p:cNvPicPr preferRelativeResize="0"/>
          <p:nvPr/>
        </p:nvPicPr>
        <p:blipFill>
          <a:blip r:embed="rId3">
            <a:alphaModFix/>
          </a:blip>
          <a:stretch>
            <a:fillRect/>
          </a:stretch>
        </p:blipFill>
        <p:spPr>
          <a:xfrm>
            <a:off x="3353400" y="109325"/>
            <a:ext cx="4083601" cy="4823724"/>
          </a:xfrm>
          <a:prstGeom prst="rect">
            <a:avLst/>
          </a:prstGeom>
          <a:noFill/>
          <a:ln>
            <a:noFill/>
          </a:ln>
        </p:spPr>
      </p:pic>
      <p:sp>
        <p:nvSpPr>
          <p:cNvPr id="390" name="Google Shape;390;p55"/>
          <p:cNvSpPr txBox="1"/>
          <p:nvPr/>
        </p:nvSpPr>
        <p:spPr>
          <a:xfrm>
            <a:off x="7437000" y="2109125"/>
            <a:ext cx="1415100" cy="148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To compare two items, the values must be expressed using the same units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Review from Sessions 1 &amp; 2</a:t>
            </a:r>
            <a:endParaRPr sz="3600" i="0" u="none" strike="noStrike" cap="none">
              <a:solidFill>
                <a:srgbClr val="3F3F3F"/>
              </a:solidFill>
              <a:latin typeface="Raleway"/>
              <a:ea typeface="Raleway"/>
              <a:cs typeface="Raleway"/>
              <a:sym typeface="Raleway"/>
            </a:endParaRPr>
          </a:p>
        </p:txBody>
      </p:sp>
      <p:sp>
        <p:nvSpPr>
          <p:cNvPr id="247" name="Google Shape;247;p38"/>
          <p:cNvSpPr txBox="1">
            <a:spLocks noGrp="1"/>
          </p:cNvSpPr>
          <p:nvPr>
            <p:ph type="body" idx="1"/>
          </p:nvPr>
        </p:nvSpPr>
        <p:spPr>
          <a:xfrm>
            <a:off x="822960" y="1384300"/>
            <a:ext cx="7543800" cy="3017520"/>
          </a:xfrm>
          <a:prstGeom prst="rect">
            <a:avLst/>
          </a:prstGeom>
          <a:noFill/>
          <a:ln>
            <a:noFill/>
          </a:ln>
        </p:spPr>
        <p:txBody>
          <a:bodyPr spcFirstLastPara="1" wrap="square" lIns="0" tIns="34275" rIns="0" bIns="34275" anchor="t" anchorCtr="0">
            <a:noAutofit/>
          </a:bodyPr>
          <a:lstStyle/>
          <a:p>
            <a:pPr marL="63500" lvl="0" indent="-38100" rtl="0">
              <a:lnSpc>
                <a:spcPct val="138000"/>
              </a:lnSpc>
              <a:spcBef>
                <a:spcPts val="0"/>
              </a:spcBef>
              <a:spcAft>
                <a:spcPts val="0"/>
              </a:spcAft>
              <a:buClr>
                <a:schemeClr val="dk1"/>
              </a:buClr>
              <a:buSzPts val="1800"/>
              <a:buFont typeface="Raleway"/>
              <a:buChar char=" "/>
            </a:pPr>
            <a:r>
              <a:rPr lang="en" sz="1800">
                <a:solidFill>
                  <a:schemeClr val="dk1"/>
                </a:solidFill>
                <a:latin typeface="Raleway"/>
                <a:ea typeface="Raleway"/>
                <a:cs typeface="Raleway"/>
                <a:sym typeface="Raleway"/>
              </a:rPr>
              <a:t>What is open data?</a:t>
            </a:r>
            <a:endParaRPr sz="1800">
              <a:solidFill>
                <a:schemeClr val="dk1"/>
              </a:solidFill>
              <a:latin typeface="Raleway"/>
              <a:ea typeface="Raleway"/>
              <a:cs typeface="Raleway"/>
              <a:sym typeface="Raleway"/>
            </a:endParaRPr>
          </a:p>
          <a:p>
            <a:pPr marL="63500" lvl="0" indent="-38100" rtl="0">
              <a:lnSpc>
                <a:spcPct val="138000"/>
              </a:lnSpc>
              <a:spcBef>
                <a:spcPts val="0"/>
              </a:spcBef>
              <a:spcAft>
                <a:spcPts val="0"/>
              </a:spcAft>
              <a:buClr>
                <a:schemeClr val="dk1"/>
              </a:buClr>
              <a:buSzPts val="1800"/>
              <a:buFont typeface="Raleway"/>
              <a:buChar char=" "/>
            </a:pPr>
            <a:r>
              <a:rPr lang="en" sz="1800">
                <a:solidFill>
                  <a:schemeClr val="dk1"/>
                </a:solidFill>
                <a:latin typeface="Raleway"/>
                <a:ea typeface="Raleway"/>
                <a:cs typeface="Raleway"/>
                <a:sym typeface="Raleway"/>
              </a:rPr>
              <a:t>Where are some places you could find open data?</a:t>
            </a:r>
            <a:endParaRPr sz="1800">
              <a:solidFill>
                <a:schemeClr val="dk1"/>
              </a:solidFill>
              <a:latin typeface="Raleway"/>
              <a:ea typeface="Raleway"/>
              <a:cs typeface="Raleway"/>
              <a:sym typeface="Raleway"/>
            </a:endParaRPr>
          </a:p>
          <a:p>
            <a:pPr marL="63500" lvl="0" indent="-38100" rtl="0">
              <a:lnSpc>
                <a:spcPct val="138000"/>
              </a:lnSpc>
              <a:spcBef>
                <a:spcPts val="0"/>
              </a:spcBef>
              <a:spcAft>
                <a:spcPts val="0"/>
              </a:spcAft>
              <a:buClr>
                <a:schemeClr val="dk1"/>
              </a:buClr>
              <a:buSzPts val="1800"/>
              <a:buFont typeface="Raleway"/>
              <a:buChar char=" "/>
            </a:pPr>
            <a:r>
              <a:rPr lang="en" sz="1800">
                <a:solidFill>
                  <a:schemeClr val="dk1"/>
                </a:solidFill>
                <a:latin typeface="Raleway"/>
                <a:ea typeface="Raleway"/>
                <a:cs typeface="Raleway"/>
                <a:sym typeface="Raleway"/>
              </a:rPr>
              <a:t>How can you use data to tell a story?</a:t>
            </a:r>
            <a:endParaRPr sz="1800">
              <a:solidFill>
                <a:schemeClr val="dk1"/>
              </a:solidFill>
              <a:latin typeface="Raleway"/>
              <a:ea typeface="Raleway"/>
              <a:cs typeface="Raleway"/>
              <a:sym typeface="Raleway"/>
            </a:endParaRPr>
          </a:p>
          <a:p>
            <a:pPr marL="63500" marR="0" lvl="0" indent="-57150" algn="l" rtl="0">
              <a:lnSpc>
                <a:spcPct val="90000"/>
              </a:lnSpc>
              <a:spcBef>
                <a:spcPts val="1100"/>
              </a:spcBef>
              <a:spcAft>
                <a:spcPts val="0"/>
              </a:spcAft>
              <a:buClr>
                <a:schemeClr val="dk1"/>
              </a:buClr>
              <a:buSzPts val="2100"/>
              <a:buFont typeface="Calibri"/>
              <a:buChar char=" "/>
            </a:pPr>
            <a:endParaRPr sz="2100">
              <a:solidFill>
                <a:schemeClr val="dk1"/>
              </a:solidFill>
            </a:endParaRPr>
          </a:p>
          <a:p>
            <a:pPr marL="63500" marR="0" lvl="0" indent="-57150" algn="l" rtl="0">
              <a:lnSpc>
                <a:spcPct val="90000"/>
              </a:lnSpc>
              <a:spcBef>
                <a:spcPts val="1200"/>
              </a:spcBef>
              <a:spcAft>
                <a:spcPts val="0"/>
              </a:spcAft>
              <a:buClr>
                <a:schemeClr val="accent1"/>
              </a:buClr>
              <a:buSzPts val="2100"/>
              <a:buFont typeface="Calibri"/>
              <a:buChar char=" "/>
            </a:pPr>
            <a:endParaRPr sz="1100"/>
          </a:p>
          <a:p>
            <a:pPr marL="63500" marR="0" lvl="0" indent="76200" algn="l" rtl="0">
              <a:lnSpc>
                <a:spcPct val="90000"/>
              </a:lnSpc>
              <a:spcBef>
                <a:spcPts val="1100"/>
              </a:spcBef>
              <a:spcAft>
                <a:spcPts val="0"/>
              </a:spcAft>
              <a:buClr>
                <a:schemeClr val="accent1"/>
              </a:buClr>
              <a:buSzPts val="2100"/>
              <a:buFont typeface="Calibri"/>
              <a:buNone/>
            </a:pPr>
            <a:endParaRPr sz="2100" b="0" i="0" u="none" strike="noStrike" cap="none">
              <a:solidFill>
                <a:srgbClr val="3F3F3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FFFFFF"/>
              </a:buClr>
              <a:buFont typeface="Calibri"/>
              <a:buNone/>
            </a:pPr>
            <a:r>
              <a:rPr lang="en">
                <a:latin typeface="Raleway"/>
                <a:ea typeface="Raleway"/>
                <a:cs typeface="Raleway"/>
                <a:sym typeface="Raleway"/>
              </a:rPr>
              <a:t>Context in </a:t>
            </a:r>
            <a:endParaRPr>
              <a:latin typeface="Raleway"/>
              <a:ea typeface="Raleway"/>
              <a:cs typeface="Raleway"/>
              <a:sym typeface="Raleway"/>
            </a:endParaRPr>
          </a:p>
          <a:p>
            <a:pPr marL="0" marR="0" lvl="0" indent="0" algn="l" rtl="0">
              <a:lnSpc>
                <a:spcPct val="85000"/>
              </a:lnSpc>
              <a:spcBef>
                <a:spcPts val="0"/>
              </a:spcBef>
              <a:spcAft>
                <a:spcPts val="0"/>
              </a:spcAft>
              <a:buClr>
                <a:srgbClr val="FFFFFF"/>
              </a:buClr>
              <a:buFont typeface="Calibri"/>
              <a:buNone/>
            </a:pPr>
            <a:r>
              <a:rPr lang="en">
                <a:latin typeface="Raleway"/>
                <a:ea typeface="Raleway"/>
                <a:cs typeface="Raleway"/>
                <a:sym typeface="Raleway"/>
              </a:rPr>
              <a:t>Open Data</a:t>
            </a:r>
            <a:endParaRPr sz="2700" i="0" u="none" strike="noStrike" cap="none">
              <a:solidFill>
                <a:srgbClr val="FFFFFF"/>
              </a:solidFill>
              <a:latin typeface="Raleway"/>
              <a:ea typeface="Raleway"/>
              <a:cs typeface="Raleway"/>
              <a:sym typeface="Raleway"/>
            </a:endParaRPr>
          </a:p>
        </p:txBody>
      </p:sp>
      <p:sp>
        <p:nvSpPr>
          <p:cNvPr id="397" name="Google Shape;397;p56"/>
          <p:cNvSpPr txBox="1"/>
          <p:nvPr/>
        </p:nvSpPr>
        <p:spPr>
          <a:xfrm>
            <a:off x="3244025" y="224100"/>
            <a:ext cx="5335500" cy="450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Open datasets should include information about the source and limitations of the data. </a:t>
            </a:r>
            <a:endParaRPr sz="2000"/>
          </a:p>
          <a:p>
            <a:pPr marL="0" lvl="0" indent="0">
              <a:spcBef>
                <a:spcPts val="0"/>
              </a:spcBef>
              <a:spcAft>
                <a:spcPts val="0"/>
              </a:spcAft>
              <a:buNone/>
            </a:pPr>
            <a:endParaRPr sz="2000"/>
          </a:p>
          <a:p>
            <a:pPr marL="0" lvl="0" indent="0">
              <a:spcBef>
                <a:spcPts val="0"/>
              </a:spcBef>
              <a:spcAft>
                <a:spcPts val="0"/>
              </a:spcAft>
              <a:buNone/>
            </a:pPr>
            <a:r>
              <a:rPr lang="en" sz="2000"/>
              <a:t>When people make new visualizations or combine datasets, they should provide information about the data. </a:t>
            </a:r>
            <a:endParaRPr sz="2000"/>
          </a:p>
          <a:p>
            <a:pPr marL="0" lvl="0" indent="0">
              <a:spcBef>
                <a:spcPts val="0"/>
              </a:spcBef>
              <a:spcAft>
                <a:spcPts val="0"/>
              </a:spcAft>
              <a:buNone/>
            </a:pPr>
            <a:endParaRPr sz="2000"/>
          </a:p>
          <a:p>
            <a:pPr marL="0" lvl="0" indent="0" rtl="0">
              <a:spcBef>
                <a:spcPts val="0"/>
              </a:spcBef>
              <a:spcAft>
                <a:spcPts val="0"/>
              </a:spcAft>
              <a:buNone/>
            </a:pPr>
            <a:r>
              <a:rPr lang="en" sz="2000"/>
              <a:t>As </a:t>
            </a:r>
            <a:r>
              <a:rPr lang="en" sz="2000" u="sng">
                <a:solidFill>
                  <a:schemeClr val="hlink"/>
                </a:solidFill>
                <a:hlinkClick r:id="rId3"/>
              </a:rPr>
              <a:t>School of Data</a:t>
            </a:r>
            <a:r>
              <a:rPr lang="en" sz="2000"/>
              <a:t> says, “</a:t>
            </a:r>
            <a:r>
              <a:rPr lang="en" sz="2000">
                <a:solidFill>
                  <a:srgbClr val="333333"/>
                </a:solidFill>
                <a:highlight>
                  <a:srgbClr val="FFFFFF"/>
                </a:highlight>
              </a:rPr>
              <a:t>So explain what you are showing – explain how it is read, explain where the data comes from and explain what you did with it. If you give the proper context the conclusion should come right out of the data.</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latin typeface="Raleway"/>
                <a:ea typeface="Raleway"/>
                <a:cs typeface="Raleway"/>
                <a:sym typeface="Raleway"/>
              </a:rPr>
              <a:t>Create Visuals to Help Others Understand Your Point</a:t>
            </a:r>
            <a:endParaRPr>
              <a:latin typeface="Raleway"/>
              <a:ea typeface="Raleway"/>
              <a:cs typeface="Raleway"/>
              <a:sym typeface="Raleway"/>
            </a:endParaRPr>
          </a:p>
        </p:txBody>
      </p:sp>
      <p:sp>
        <p:nvSpPr>
          <p:cNvPr id="403" name="Google Shape;403;p57"/>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0"/>
              </a:spcAft>
              <a:buNone/>
            </a:pPr>
            <a:endParaRPr sz="2400">
              <a:solidFill>
                <a:schemeClr val="dk1"/>
              </a:solidFill>
              <a:latin typeface="Verdana"/>
              <a:ea typeface="Verdana"/>
              <a:cs typeface="Verdana"/>
              <a:sym typeface="Verdana"/>
            </a:endParaRPr>
          </a:p>
          <a:p>
            <a:pPr marL="457200" lvl="0" indent="-381000">
              <a:spcBef>
                <a:spcPts val="900"/>
              </a:spcBef>
              <a:spcAft>
                <a:spcPts val="0"/>
              </a:spcAft>
              <a:buClr>
                <a:schemeClr val="dk1"/>
              </a:buClr>
              <a:buSzPts val="2400"/>
              <a:buFont typeface="Raleway"/>
              <a:buChar char="●"/>
            </a:pPr>
            <a:r>
              <a:rPr lang="en" sz="2400">
                <a:solidFill>
                  <a:schemeClr val="dk1"/>
                </a:solidFill>
                <a:latin typeface="Raleway"/>
                <a:ea typeface="Raleway"/>
                <a:cs typeface="Raleway"/>
                <a:sym typeface="Raleway"/>
              </a:rPr>
              <a:t>Create a chart (Google) </a:t>
            </a:r>
            <a:endParaRPr sz="2400">
              <a:solidFill>
                <a:schemeClr val="dk1"/>
              </a:solidFill>
              <a:latin typeface="Raleway"/>
              <a:ea typeface="Raleway"/>
              <a:cs typeface="Raleway"/>
              <a:sym typeface="Raleway"/>
            </a:endParaRPr>
          </a:p>
          <a:p>
            <a:pPr marL="457200" lvl="0" indent="-381000">
              <a:spcBef>
                <a:spcPts val="0"/>
              </a:spcBef>
              <a:spcAft>
                <a:spcPts val="0"/>
              </a:spcAft>
              <a:buClr>
                <a:schemeClr val="dk1"/>
              </a:buClr>
              <a:buSzPts val="2400"/>
              <a:buFont typeface="Raleway"/>
              <a:buChar char="●"/>
            </a:pPr>
            <a:r>
              <a:rPr lang="en" sz="2400">
                <a:solidFill>
                  <a:schemeClr val="dk1"/>
                </a:solidFill>
                <a:latin typeface="Raleway"/>
                <a:ea typeface="Raleway"/>
                <a:cs typeface="Raleway"/>
                <a:sym typeface="Raleway"/>
              </a:rPr>
              <a:t>Create a map (Google)</a:t>
            </a:r>
            <a:endParaRPr sz="24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t>Next Time… Learn how to: </a:t>
            </a:r>
            <a:endParaRPr/>
          </a:p>
        </p:txBody>
      </p:sp>
      <p:sp>
        <p:nvSpPr>
          <p:cNvPr id="409" name="Google Shape;409;p58"/>
          <p:cNvSpPr txBox="1">
            <a:spLocks noGrp="1"/>
          </p:cNvSpPr>
          <p:nvPr>
            <p:ph type="body" idx="1"/>
          </p:nvPr>
        </p:nvSpPr>
        <p:spPr>
          <a:xfrm>
            <a:off x="822950" y="1384300"/>
            <a:ext cx="7543800" cy="3396900"/>
          </a:xfrm>
          <a:prstGeom prst="rect">
            <a:avLst/>
          </a:prstGeom>
        </p:spPr>
        <p:txBody>
          <a:bodyPr spcFirstLastPara="1" wrap="square" lIns="68575" tIns="68575" rIns="68575" bIns="68575" anchor="t" anchorCtr="0">
            <a:noAutofit/>
          </a:bodyPr>
          <a:lstStyle/>
          <a:p>
            <a:pPr marL="457200" lvl="0" indent="-381000" rtl="0">
              <a:spcBef>
                <a:spcPts val="900"/>
              </a:spcBef>
              <a:spcAft>
                <a:spcPts val="0"/>
              </a:spcAft>
              <a:buSzPts val="2400"/>
              <a:buFont typeface="Raleway"/>
              <a:buChar char="●"/>
            </a:pPr>
            <a:r>
              <a:rPr lang="en" sz="2400">
                <a:latin typeface="Raleway"/>
                <a:ea typeface="Raleway"/>
                <a:cs typeface="Raleway"/>
                <a:sym typeface="Raleway"/>
              </a:rPr>
              <a:t>Identify common mistakes when analyzing data</a:t>
            </a:r>
            <a:endParaRPr sz="2400">
              <a:latin typeface="Raleway"/>
              <a:ea typeface="Raleway"/>
              <a:cs typeface="Raleway"/>
              <a:sym typeface="Raleway"/>
            </a:endParaRPr>
          </a:p>
          <a:p>
            <a:pPr marL="0" lvl="0" indent="0" rtl="0">
              <a:spcBef>
                <a:spcPts val="900"/>
              </a:spcBef>
              <a:spcAft>
                <a:spcPts val="0"/>
              </a:spcAft>
              <a:buNone/>
            </a:pPr>
            <a:endParaRPr sz="2400">
              <a:latin typeface="Raleway"/>
              <a:ea typeface="Raleway"/>
              <a:cs typeface="Raleway"/>
              <a:sym typeface="Raleway"/>
            </a:endParaRPr>
          </a:p>
          <a:p>
            <a:pPr marL="457200" lvl="0" indent="-381000" rtl="0">
              <a:spcBef>
                <a:spcPts val="900"/>
              </a:spcBef>
              <a:spcAft>
                <a:spcPts val="0"/>
              </a:spcAft>
              <a:buSzPts val="2400"/>
              <a:buFont typeface="Raleway"/>
              <a:buChar char="●"/>
            </a:pPr>
            <a:r>
              <a:rPr lang="en" sz="2400">
                <a:latin typeface="Raleway"/>
                <a:ea typeface="Raleway"/>
                <a:cs typeface="Raleway"/>
                <a:sym typeface="Raleway"/>
              </a:rPr>
              <a:t>Contribute your ideas and concerns to open data publishers</a:t>
            </a:r>
            <a:endParaRPr sz="2400">
              <a:latin typeface="Raleway"/>
              <a:ea typeface="Raleway"/>
              <a:cs typeface="Raleway"/>
              <a:sym typeface="Raleway"/>
            </a:endParaRPr>
          </a:p>
          <a:p>
            <a:pPr marL="0" lvl="0" indent="0" rtl="0">
              <a:spcBef>
                <a:spcPts val="900"/>
              </a:spcBef>
              <a:spcAft>
                <a:spcPts val="0"/>
              </a:spcAft>
              <a:buNone/>
            </a:pPr>
            <a:endParaRPr sz="2400">
              <a:latin typeface="Raleway"/>
              <a:ea typeface="Raleway"/>
              <a:cs typeface="Raleway"/>
              <a:sym typeface="Raleway"/>
            </a:endParaRPr>
          </a:p>
          <a:p>
            <a:pPr marL="457200" lvl="0" indent="-381000" rtl="0">
              <a:spcBef>
                <a:spcPts val="900"/>
              </a:spcBef>
              <a:spcAft>
                <a:spcPts val="0"/>
              </a:spcAft>
              <a:buSzPts val="2400"/>
              <a:buFont typeface="Raleway"/>
              <a:buChar char="●"/>
            </a:pPr>
            <a:r>
              <a:rPr lang="en" sz="2400">
                <a:latin typeface="Raleway"/>
                <a:ea typeface="Raleway"/>
                <a:cs typeface="Raleway"/>
                <a:sym typeface="Raleway"/>
              </a:rPr>
              <a:t>Find and assess the answer to your own question.</a:t>
            </a:r>
            <a:endParaRPr sz="24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9"/>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latin typeface="Raleway"/>
                <a:ea typeface="Raleway"/>
                <a:cs typeface="Raleway"/>
                <a:sym typeface="Raleway"/>
              </a:rPr>
              <a:t>Can you do this?  </a:t>
            </a:r>
            <a:endParaRPr>
              <a:latin typeface="Raleway"/>
              <a:ea typeface="Raleway"/>
              <a:cs typeface="Raleway"/>
              <a:sym typeface="Raleway"/>
            </a:endParaRPr>
          </a:p>
        </p:txBody>
      </p:sp>
      <p:sp>
        <p:nvSpPr>
          <p:cNvPr id="415" name="Google Shape;415;p59"/>
          <p:cNvSpPr txBox="1">
            <a:spLocks noGrp="1"/>
          </p:cNvSpPr>
          <p:nvPr>
            <p:ph type="body" idx="1"/>
          </p:nvPr>
        </p:nvSpPr>
        <p:spPr>
          <a:xfrm>
            <a:off x="605360" y="1404075"/>
            <a:ext cx="7543800" cy="3017400"/>
          </a:xfrm>
          <a:prstGeom prst="rect">
            <a:avLst/>
          </a:prstGeom>
        </p:spPr>
        <p:txBody>
          <a:bodyPr spcFirstLastPara="1" wrap="square" lIns="68575" tIns="68575" rIns="68575" bIns="68575" anchor="t" anchorCtr="0">
            <a:noAutofit/>
          </a:bodyPr>
          <a:lstStyle/>
          <a:p>
            <a:pPr marL="0" lvl="0" indent="0" rtl="0">
              <a:spcBef>
                <a:spcPts val="900"/>
              </a:spcBef>
              <a:spcAft>
                <a:spcPts val="0"/>
              </a:spcAft>
              <a:buNone/>
            </a:pPr>
            <a:endParaRPr sz="2400">
              <a:latin typeface="Raleway"/>
              <a:ea typeface="Raleway"/>
              <a:cs typeface="Raleway"/>
              <a:sym typeface="Raleway"/>
            </a:endParaRPr>
          </a:p>
          <a:p>
            <a:pPr marL="457200" lvl="0" indent="-381000" rtl="0">
              <a:spcBef>
                <a:spcPts val="900"/>
              </a:spcBef>
              <a:spcAft>
                <a:spcPts val="0"/>
              </a:spcAft>
              <a:buSzPts val="2400"/>
              <a:buFont typeface="Raleway"/>
              <a:buChar char="●"/>
            </a:pPr>
            <a:r>
              <a:rPr lang="en" sz="2400">
                <a:latin typeface="Raleway"/>
                <a:ea typeface="Raleway"/>
                <a:cs typeface="Raleway"/>
                <a:sym typeface="Raleway"/>
              </a:rPr>
              <a:t>Identify different ways to present your information (and some common misrepresentations.)</a:t>
            </a:r>
            <a:br>
              <a:rPr lang="en" sz="2400">
                <a:latin typeface="Raleway"/>
                <a:ea typeface="Raleway"/>
                <a:cs typeface="Raleway"/>
                <a:sym typeface="Raleway"/>
              </a:rPr>
            </a:br>
            <a:endParaRPr sz="2400">
              <a:latin typeface="Raleway"/>
              <a:ea typeface="Raleway"/>
              <a:cs typeface="Raleway"/>
              <a:sym typeface="Raleway"/>
            </a:endParaRPr>
          </a:p>
          <a:p>
            <a:pPr marL="457200" lvl="0" indent="-381000" rtl="0">
              <a:spcBef>
                <a:spcPts val="0"/>
              </a:spcBef>
              <a:spcAft>
                <a:spcPts val="0"/>
              </a:spcAft>
              <a:buSzPts val="2400"/>
              <a:buFont typeface="Raleway"/>
              <a:buChar char="●"/>
            </a:pPr>
            <a:r>
              <a:rPr lang="en" sz="2400">
                <a:latin typeface="Raleway"/>
                <a:ea typeface="Raleway"/>
                <a:cs typeface="Raleway"/>
                <a:sym typeface="Raleway"/>
              </a:rPr>
              <a:t>Create a map and chart based on a dataset.</a:t>
            </a:r>
            <a:endParaRPr sz="30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0"/>
          <p:cNvSpPr txBox="1">
            <a:spLocks noGrp="1"/>
          </p:cNvSpPr>
          <p:nvPr>
            <p:ph type="title"/>
          </p:nvPr>
        </p:nvSpPr>
        <p:spPr>
          <a:xfrm>
            <a:off x="308975" y="1485794"/>
            <a:ext cx="2400300" cy="1714500"/>
          </a:xfrm>
          <a:prstGeom prst="rect">
            <a:avLst/>
          </a:prstGeom>
          <a:noFill/>
          <a:ln>
            <a:noFill/>
          </a:ln>
        </p:spPr>
        <p:txBody>
          <a:bodyPr spcFirstLastPara="1" wrap="square" lIns="68575" tIns="34275" rIns="68575" bIns="34275" anchor="b" anchorCtr="0">
            <a:noAutofit/>
          </a:bodyPr>
          <a:lstStyle/>
          <a:p>
            <a:pPr marL="0" marR="0" lvl="0" indent="0" algn="ctr" rtl="0">
              <a:lnSpc>
                <a:spcPct val="85000"/>
              </a:lnSpc>
              <a:spcBef>
                <a:spcPts val="0"/>
              </a:spcBef>
              <a:spcAft>
                <a:spcPts val="0"/>
              </a:spcAft>
              <a:buClr>
                <a:srgbClr val="3F3F3F"/>
              </a:buClr>
              <a:buFont typeface="Calibri"/>
              <a:buNone/>
            </a:pPr>
            <a:r>
              <a:rPr lang="en" sz="4800" i="0" u="none" strike="noStrike" cap="none">
                <a:solidFill>
                  <a:srgbClr val="F3F3F3"/>
                </a:solidFill>
              </a:rPr>
              <a:t>Thank </a:t>
            </a:r>
            <a:endParaRPr sz="4800" i="0" u="none" strike="noStrike" cap="none">
              <a:solidFill>
                <a:srgbClr val="F3F3F3"/>
              </a:solidFill>
            </a:endParaRPr>
          </a:p>
          <a:p>
            <a:pPr marL="0" marR="0" lvl="0" indent="0" algn="ctr" rtl="0">
              <a:lnSpc>
                <a:spcPct val="85000"/>
              </a:lnSpc>
              <a:spcBef>
                <a:spcPts val="0"/>
              </a:spcBef>
              <a:spcAft>
                <a:spcPts val="0"/>
              </a:spcAft>
              <a:buClr>
                <a:srgbClr val="3F3F3F"/>
              </a:buClr>
              <a:buFont typeface="Calibri"/>
              <a:buNone/>
            </a:pPr>
            <a:r>
              <a:rPr lang="en" sz="4800">
                <a:solidFill>
                  <a:srgbClr val="F3F3F3"/>
                </a:solidFill>
              </a:rPr>
              <a:t>Y</a:t>
            </a:r>
            <a:r>
              <a:rPr lang="en" sz="4800" i="0" u="none" strike="noStrike" cap="none">
                <a:solidFill>
                  <a:srgbClr val="F3F3F3"/>
                </a:solidFill>
              </a:rPr>
              <a:t>ou</a:t>
            </a:r>
            <a:endParaRPr sz="4800" i="0" u="none" strike="noStrike" cap="none">
              <a:solidFill>
                <a:srgbClr val="F3F3F3"/>
              </a:solidFill>
            </a:endParaRPr>
          </a:p>
        </p:txBody>
      </p:sp>
      <p:sp>
        <p:nvSpPr>
          <p:cNvPr id="421" name="Google Shape;421;p60"/>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p>
            <a:pPr marL="63500" marR="0" lvl="0" indent="38100" algn="l" rtl="0">
              <a:lnSpc>
                <a:spcPct val="90000"/>
              </a:lnSpc>
              <a:spcBef>
                <a:spcPts val="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a:p>
            <a:pPr marL="63500" marR="0" lvl="0" indent="-63500" algn="l" rtl="0">
              <a:lnSpc>
                <a:spcPct val="90000"/>
              </a:lnSpc>
              <a:spcBef>
                <a:spcPts val="1100"/>
              </a:spcBef>
              <a:spcAft>
                <a:spcPts val="0"/>
              </a:spcAft>
              <a:buClr>
                <a:schemeClr val="accent1"/>
              </a:buClr>
              <a:buSzPts val="1800"/>
              <a:buFont typeface="Calibri"/>
              <a:buChar char=" "/>
            </a:pPr>
            <a:endParaRPr sz="1800" b="0" i="0" u="none" strike="noStrike" cap="none">
              <a:solidFill>
                <a:srgbClr val="3F3F3F"/>
              </a:solidFill>
              <a:latin typeface="Calibri"/>
              <a:ea typeface="Calibri"/>
              <a:cs typeface="Calibri"/>
              <a:sym typeface="Calibri"/>
            </a:endParaRPr>
          </a:p>
        </p:txBody>
      </p:sp>
      <p:pic>
        <p:nvPicPr>
          <p:cNvPr id="422" name="Google Shape;422;p60"/>
          <p:cNvPicPr preferRelativeResize="0"/>
          <p:nvPr/>
        </p:nvPicPr>
        <p:blipFill rotWithShape="1">
          <a:blip r:embed="rId3">
            <a:alphaModFix/>
          </a:blip>
          <a:srcRect/>
          <a:stretch/>
        </p:blipFill>
        <p:spPr>
          <a:xfrm>
            <a:off x="3272476" y="825224"/>
            <a:ext cx="5420700" cy="3612600"/>
          </a:xfrm>
          <a:prstGeom prst="rect">
            <a:avLst/>
          </a:prstGeom>
          <a:noFill/>
          <a:ln>
            <a:noFill/>
          </a:ln>
        </p:spPr>
      </p:pic>
      <p:sp>
        <p:nvSpPr>
          <p:cNvPr id="423" name="Google Shape;423;p60"/>
          <p:cNvSpPr txBox="1">
            <a:spLocks noGrp="1"/>
          </p:cNvSpPr>
          <p:nvPr>
            <p:ph type="body" idx="2"/>
          </p:nvPr>
        </p:nvSpPr>
        <p:spPr>
          <a:xfrm>
            <a:off x="3538275" y="599126"/>
            <a:ext cx="5019000" cy="4047000"/>
          </a:xfrm>
          <a:prstGeom prst="rect">
            <a:avLst/>
          </a:prstGeom>
        </p:spPr>
        <p:txBody>
          <a:bodyPr spcFirstLastPara="1" wrap="square" lIns="68575" tIns="68575" rIns="68575" bIns="68575" anchor="t" anchorCtr="0">
            <a:noAutofit/>
          </a:bodyPr>
          <a:lstStyle/>
          <a:p>
            <a:pPr marL="0" lvl="0" indent="0" rtl="0">
              <a:spcBef>
                <a:spcPts val="900"/>
              </a:spcBef>
              <a:spcAft>
                <a:spcPts val="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latin typeface="Raleway"/>
                <a:ea typeface="Raleway"/>
                <a:cs typeface="Raleway"/>
                <a:sym typeface="Raleway"/>
              </a:rPr>
              <a:t>Objectives for this Session</a:t>
            </a:r>
            <a:endParaRPr>
              <a:latin typeface="Raleway"/>
              <a:ea typeface="Raleway"/>
              <a:cs typeface="Raleway"/>
              <a:sym typeface="Raleway"/>
            </a:endParaRPr>
          </a:p>
        </p:txBody>
      </p:sp>
      <p:sp>
        <p:nvSpPr>
          <p:cNvPr id="253" name="Google Shape;253;p39"/>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457200" lvl="0" indent="-381000">
              <a:spcBef>
                <a:spcPts val="900"/>
              </a:spcBef>
              <a:spcAft>
                <a:spcPts val="0"/>
              </a:spcAft>
              <a:buSzPts val="2400"/>
              <a:buFont typeface="Raleway"/>
              <a:buChar char="●"/>
            </a:pPr>
            <a:r>
              <a:rPr lang="en" sz="2400">
                <a:latin typeface="Raleway"/>
                <a:ea typeface="Raleway"/>
                <a:cs typeface="Raleway"/>
                <a:sym typeface="Raleway"/>
              </a:rPr>
              <a:t>Identify different types of data visualizations including those that may be misleading. </a:t>
            </a:r>
            <a:br>
              <a:rPr lang="en" sz="2400">
                <a:latin typeface="Raleway"/>
                <a:ea typeface="Raleway"/>
                <a:cs typeface="Raleway"/>
                <a:sym typeface="Raleway"/>
              </a:rPr>
            </a:br>
            <a:endParaRPr sz="2400">
              <a:latin typeface="Raleway"/>
              <a:ea typeface="Raleway"/>
              <a:cs typeface="Raleway"/>
              <a:sym typeface="Raleway"/>
            </a:endParaRPr>
          </a:p>
          <a:p>
            <a:pPr marL="457200" lvl="0" indent="-381000">
              <a:spcBef>
                <a:spcPts val="0"/>
              </a:spcBef>
              <a:spcAft>
                <a:spcPts val="0"/>
              </a:spcAft>
              <a:buSzPts val="2400"/>
              <a:buFont typeface="Raleway"/>
              <a:buChar char="●"/>
            </a:pPr>
            <a:r>
              <a:rPr lang="en" sz="2400">
                <a:latin typeface="Raleway"/>
                <a:ea typeface="Raleway"/>
                <a:cs typeface="Raleway"/>
                <a:sym typeface="Raleway"/>
              </a:rPr>
              <a:t>Create a map and chart based on a dataset.</a:t>
            </a:r>
            <a:endParaRPr sz="2400">
              <a:latin typeface="Raleway"/>
              <a:ea typeface="Raleway"/>
              <a:cs typeface="Raleway"/>
              <a:sym typeface="Raleway"/>
            </a:endParaRPr>
          </a:p>
          <a:p>
            <a:pPr marL="63500" lvl="0" indent="38100">
              <a:spcBef>
                <a:spcPts val="900"/>
              </a:spcBef>
              <a:spcAft>
                <a:spcPts val="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endParaRPr/>
          </a:p>
        </p:txBody>
      </p:sp>
      <p:sp>
        <p:nvSpPr>
          <p:cNvPr id="259" name="Google Shape;259;p40"/>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200"/>
              </a:spcAft>
              <a:buNone/>
            </a:pPr>
            <a:endParaRPr/>
          </a:p>
        </p:txBody>
      </p:sp>
      <p:pic>
        <p:nvPicPr>
          <p:cNvPr id="260" name="Google Shape;260;p40"/>
          <p:cNvPicPr preferRelativeResize="0"/>
          <p:nvPr/>
        </p:nvPicPr>
        <p:blipFill>
          <a:blip r:embed="rId3">
            <a:alphaModFix/>
          </a:blip>
          <a:stretch>
            <a:fillRect/>
          </a:stretch>
        </p:blipFill>
        <p:spPr>
          <a:xfrm>
            <a:off x="20523" y="0"/>
            <a:ext cx="910295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Common Types of Visualizations</a:t>
            </a:r>
            <a:endParaRPr sz="3600" i="0" u="none" strike="noStrike" cap="none">
              <a:solidFill>
                <a:srgbClr val="3F3F3F"/>
              </a:solidFill>
              <a:latin typeface="Raleway"/>
              <a:ea typeface="Raleway"/>
              <a:cs typeface="Raleway"/>
              <a:sym typeface="Raleway"/>
            </a:endParaRPr>
          </a:p>
        </p:txBody>
      </p:sp>
      <p:pic>
        <p:nvPicPr>
          <p:cNvPr id="267" name="Google Shape;267;p41"/>
          <p:cNvPicPr preferRelativeResize="0">
            <a:picLocks noGrp="1"/>
          </p:cNvPicPr>
          <p:nvPr>
            <p:ph type="body" idx="1"/>
          </p:nvPr>
        </p:nvPicPr>
        <p:blipFill rotWithShape="1">
          <a:blip r:embed="rId3">
            <a:alphaModFix/>
          </a:blip>
          <a:srcRect/>
          <a:stretch/>
        </p:blipFill>
        <p:spPr>
          <a:xfrm>
            <a:off x="1149927" y="1550953"/>
            <a:ext cx="2070900" cy="1149600"/>
          </a:xfrm>
          <a:prstGeom prst="rect">
            <a:avLst/>
          </a:prstGeom>
          <a:noFill/>
          <a:ln>
            <a:noFill/>
          </a:ln>
        </p:spPr>
      </p:pic>
      <p:pic>
        <p:nvPicPr>
          <p:cNvPr id="268" name="Google Shape;268;p41"/>
          <p:cNvPicPr preferRelativeResize="0"/>
          <p:nvPr/>
        </p:nvPicPr>
        <p:blipFill rotWithShape="1">
          <a:blip r:embed="rId4">
            <a:alphaModFix/>
          </a:blip>
          <a:srcRect/>
          <a:stretch/>
        </p:blipFill>
        <p:spPr>
          <a:xfrm>
            <a:off x="1272662" y="3114459"/>
            <a:ext cx="1622700" cy="1299300"/>
          </a:xfrm>
          <a:prstGeom prst="rect">
            <a:avLst/>
          </a:prstGeom>
          <a:noFill/>
          <a:ln>
            <a:noFill/>
          </a:ln>
        </p:spPr>
      </p:pic>
      <p:pic>
        <p:nvPicPr>
          <p:cNvPr id="269" name="Google Shape;269;p41"/>
          <p:cNvPicPr preferRelativeResize="0"/>
          <p:nvPr/>
        </p:nvPicPr>
        <p:blipFill rotWithShape="1">
          <a:blip r:embed="rId5">
            <a:alphaModFix/>
          </a:blip>
          <a:srcRect/>
          <a:stretch/>
        </p:blipFill>
        <p:spPr>
          <a:xfrm>
            <a:off x="4064715" y="1794163"/>
            <a:ext cx="1191000" cy="1122300"/>
          </a:xfrm>
          <a:prstGeom prst="rect">
            <a:avLst/>
          </a:prstGeom>
          <a:noFill/>
          <a:ln>
            <a:noFill/>
          </a:ln>
        </p:spPr>
      </p:pic>
      <p:pic>
        <p:nvPicPr>
          <p:cNvPr id="270" name="Google Shape;270;p41"/>
          <p:cNvPicPr preferRelativeResize="0"/>
          <p:nvPr/>
        </p:nvPicPr>
        <p:blipFill rotWithShape="1">
          <a:blip r:embed="rId6">
            <a:alphaModFix/>
          </a:blip>
          <a:srcRect/>
          <a:stretch/>
        </p:blipFill>
        <p:spPr>
          <a:xfrm>
            <a:off x="3837708" y="3341961"/>
            <a:ext cx="1875300" cy="1181400"/>
          </a:xfrm>
          <a:prstGeom prst="rect">
            <a:avLst/>
          </a:prstGeom>
          <a:noFill/>
          <a:ln>
            <a:noFill/>
          </a:ln>
        </p:spPr>
      </p:pic>
      <p:pic>
        <p:nvPicPr>
          <p:cNvPr id="271" name="Google Shape;271;p41"/>
          <p:cNvPicPr preferRelativeResize="0"/>
          <p:nvPr/>
        </p:nvPicPr>
        <p:blipFill rotWithShape="1">
          <a:blip r:embed="rId7">
            <a:alphaModFix/>
          </a:blip>
          <a:srcRect/>
          <a:stretch/>
        </p:blipFill>
        <p:spPr>
          <a:xfrm>
            <a:off x="6234546" y="1671064"/>
            <a:ext cx="1658100" cy="1210800"/>
          </a:xfrm>
          <a:prstGeom prst="rect">
            <a:avLst/>
          </a:prstGeom>
          <a:noFill/>
          <a:ln>
            <a:noFill/>
          </a:ln>
        </p:spPr>
      </p:pic>
      <p:pic>
        <p:nvPicPr>
          <p:cNvPr id="272" name="Google Shape;272;p41"/>
          <p:cNvPicPr preferRelativeResize="0"/>
          <p:nvPr/>
        </p:nvPicPr>
        <p:blipFill rotWithShape="1">
          <a:blip r:embed="rId8">
            <a:alphaModFix/>
          </a:blip>
          <a:srcRect/>
          <a:stretch/>
        </p:blipFill>
        <p:spPr>
          <a:xfrm>
            <a:off x="6234546" y="3398006"/>
            <a:ext cx="1836900" cy="120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Wordclouds</a:t>
            </a:r>
            <a:endParaRPr sz="3600" i="0" u="none" strike="noStrike" cap="none">
              <a:solidFill>
                <a:srgbClr val="3F3F3F"/>
              </a:solidFill>
              <a:latin typeface="Raleway"/>
              <a:ea typeface="Raleway"/>
              <a:cs typeface="Raleway"/>
              <a:sym typeface="Raleway"/>
            </a:endParaRPr>
          </a:p>
        </p:txBody>
      </p:sp>
      <p:pic>
        <p:nvPicPr>
          <p:cNvPr id="279" name="Google Shape;279;p42"/>
          <p:cNvPicPr preferRelativeResize="0"/>
          <p:nvPr/>
        </p:nvPicPr>
        <p:blipFill rotWithShape="1">
          <a:blip r:embed="rId3">
            <a:alphaModFix/>
          </a:blip>
          <a:srcRect/>
          <a:stretch/>
        </p:blipFill>
        <p:spPr>
          <a:xfrm>
            <a:off x="1503998" y="1384300"/>
            <a:ext cx="5688300" cy="318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Pie Chart</a:t>
            </a:r>
            <a:endParaRPr sz="3600" i="0" u="none" strike="noStrike" cap="none">
              <a:solidFill>
                <a:srgbClr val="3F3F3F"/>
              </a:solidFill>
              <a:latin typeface="Raleway"/>
              <a:ea typeface="Raleway"/>
              <a:cs typeface="Raleway"/>
              <a:sym typeface="Raleway"/>
            </a:endParaRPr>
          </a:p>
        </p:txBody>
      </p:sp>
      <p:sp>
        <p:nvSpPr>
          <p:cNvPr id="286" name="Google Shape;286;p43"/>
          <p:cNvSpPr txBox="1">
            <a:spLocks noGrp="1"/>
          </p:cNvSpPr>
          <p:nvPr>
            <p:ph type="body" idx="1"/>
          </p:nvPr>
        </p:nvSpPr>
        <p:spPr>
          <a:xfrm>
            <a:off x="1600210" y="4865391"/>
            <a:ext cx="7543800" cy="278100"/>
          </a:xfrm>
          <a:prstGeom prst="rect">
            <a:avLst/>
          </a:prstGeom>
          <a:noFill/>
          <a:ln>
            <a:noFill/>
          </a:ln>
        </p:spPr>
        <p:txBody>
          <a:bodyPr spcFirstLastPara="1" wrap="square" lIns="0" tIns="34275" rIns="0" bIns="34275" anchor="t" anchorCtr="0">
            <a:noAutofit/>
          </a:bodyPr>
          <a:lstStyle/>
          <a:p>
            <a:pPr marL="63500" marR="0" lvl="0" indent="-57150" algn="l" rtl="0">
              <a:lnSpc>
                <a:spcPct val="90000"/>
              </a:lnSpc>
              <a:spcBef>
                <a:spcPts val="0"/>
              </a:spcBef>
              <a:spcAft>
                <a:spcPts val="0"/>
              </a:spcAft>
              <a:buClr>
                <a:srgbClr val="FFFFFF"/>
              </a:buClr>
              <a:buSzPts val="1500"/>
              <a:buFont typeface="Calibri"/>
              <a:buChar char=" "/>
            </a:pPr>
            <a:r>
              <a:rPr lang="en" sz="1500" b="0" i="0" u="none" strike="noStrike" cap="none">
                <a:solidFill>
                  <a:srgbClr val="FFFFFF"/>
                </a:solidFill>
                <a:latin typeface="Calibri"/>
                <a:ea typeface="Calibri"/>
                <a:cs typeface="Calibri"/>
                <a:sym typeface="Calibri"/>
              </a:rPr>
              <a:t>CC BY-SA 3.0, https://commons.wikimedia.org/w/index.php?curid=2377248</a:t>
            </a:r>
            <a:endParaRPr sz="1100">
              <a:solidFill>
                <a:srgbClr val="FFFFFF"/>
              </a:solidFill>
            </a:endParaRPr>
          </a:p>
        </p:txBody>
      </p:sp>
      <p:pic>
        <p:nvPicPr>
          <p:cNvPr id="287" name="Google Shape;287;p43"/>
          <p:cNvPicPr preferRelativeResize="0"/>
          <p:nvPr/>
        </p:nvPicPr>
        <p:blipFill rotWithShape="1">
          <a:blip r:embed="rId3">
            <a:alphaModFix/>
          </a:blip>
          <a:srcRect/>
          <a:stretch/>
        </p:blipFill>
        <p:spPr>
          <a:xfrm>
            <a:off x="1011082" y="2020919"/>
            <a:ext cx="2583900" cy="2376900"/>
          </a:xfrm>
          <a:prstGeom prst="rect">
            <a:avLst/>
          </a:prstGeom>
          <a:noFill/>
          <a:ln>
            <a:noFill/>
          </a:ln>
        </p:spPr>
      </p:pic>
      <p:sp>
        <p:nvSpPr>
          <p:cNvPr id="288" name="Google Shape;288;p43"/>
          <p:cNvSpPr txBox="1"/>
          <p:nvPr/>
        </p:nvSpPr>
        <p:spPr>
          <a:xfrm>
            <a:off x="4062047" y="2283617"/>
            <a:ext cx="36312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Pie chart of populations of </a:t>
            </a:r>
            <a:r>
              <a:rPr lang="en" sz="1800" u="sng">
                <a:solidFill>
                  <a:schemeClr val="hlink"/>
                </a:solidFill>
                <a:latin typeface="Calibri"/>
                <a:ea typeface="Calibri"/>
                <a:cs typeface="Calibri"/>
                <a:sym typeface="Calibri"/>
                <a:hlinkClick r:id="rId4"/>
              </a:rPr>
              <a:t>English</a:t>
            </a:r>
            <a:r>
              <a:rPr lang="en" sz="1800">
                <a:solidFill>
                  <a:schemeClr val="dk1"/>
                </a:solidFill>
                <a:latin typeface="Calibri"/>
                <a:ea typeface="Calibri"/>
                <a:cs typeface="Calibri"/>
                <a:sym typeface="Calibri"/>
              </a:rPr>
              <a:t> native speakers</a:t>
            </a:r>
            <a:endParaRPr sz="1100"/>
          </a:p>
        </p:txBody>
      </p:sp>
      <p:sp>
        <p:nvSpPr>
          <p:cNvPr id="289" name="Google Shape;289;p43"/>
          <p:cNvSpPr txBox="1"/>
          <p:nvPr/>
        </p:nvSpPr>
        <p:spPr>
          <a:xfrm>
            <a:off x="1061925" y="1471375"/>
            <a:ext cx="2482200" cy="2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Native English Speakers </a:t>
            </a:r>
            <a:endParaRPr/>
          </a:p>
          <a:p>
            <a:pPr marL="0" lvl="0" indent="0" algn="ctr">
              <a:spcBef>
                <a:spcPts val="0"/>
              </a:spcBef>
              <a:spcAft>
                <a:spcPts val="0"/>
              </a:spcAft>
              <a:buNone/>
            </a:pPr>
            <a:r>
              <a:rPr lang="en"/>
              <a:t>by Country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Bar Chart</a:t>
            </a:r>
            <a:endParaRPr sz="3600" i="0" u="none" strike="noStrike" cap="none">
              <a:solidFill>
                <a:srgbClr val="3F3F3F"/>
              </a:solidFill>
              <a:latin typeface="Raleway"/>
              <a:ea typeface="Raleway"/>
              <a:cs typeface="Raleway"/>
              <a:sym typeface="Raleway"/>
            </a:endParaRPr>
          </a:p>
        </p:txBody>
      </p:sp>
      <p:pic>
        <p:nvPicPr>
          <p:cNvPr id="296" name="Google Shape;296;p44"/>
          <p:cNvPicPr preferRelativeResize="0">
            <a:picLocks noGrp="1"/>
          </p:cNvPicPr>
          <p:nvPr>
            <p:ph type="body" idx="1"/>
          </p:nvPr>
        </p:nvPicPr>
        <p:blipFill rotWithShape="1">
          <a:blip r:embed="rId3">
            <a:alphaModFix/>
          </a:blip>
          <a:srcRect/>
          <a:stretch/>
        </p:blipFill>
        <p:spPr>
          <a:xfrm>
            <a:off x="1799204" y="1514444"/>
            <a:ext cx="5591400" cy="3017100"/>
          </a:xfrm>
          <a:prstGeom prst="rect">
            <a:avLst/>
          </a:prstGeom>
          <a:noFill/>
          <a:ln w="9525" cap="flat" cmpd="sng">
            <a:solidFill>
              <a:srgbClr val="FFFFFF"/>
            </a:solidFill>
            <a:prstDash val="solid"/>
            <a:round/>
            <a:headEnd type="none" w="sm" len="sm"/>
            <a:tailEnd type="none" w="sm" len="sm"/>
          </a:ln>
        </p:spPr>
      </p:pic>
      <p:sp>
        <p:nvSpPr>
          <p:cNvPr id="297" name="Google Shape;297;p44"/>
          <p:cNvSpPr/>
          <p:nvPr/>
        </p:nvSpPr>
        <p:spPr>
          <a:xfrm>
            <a:off x="0" y="4704400"/>
            <a:ext cx="9144000" cy="328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rgbClr val="FFFFFF"/>
                </a:solidFill>
                <a:latin typeface="Calibri"/>
                <a:ea typeface="Calibri"/>
                <a:cs typeface="Calibri"/>
                <a:sym typeface="Calibri"/>
                <a:hlinkClick r:id="rId4"/>
              </a:rPr>
              <a:t>Example chart</a:t>
            </a:r>
            <a:r>
              <a:rPr lang="en" sz="1400">
                <a:solidFill>
                  <a:srgbClr val="FFFFFF"/>
                </a:solidFill>
                <a:latin typeface="Calibri"/>
                <a:ea typeface="Calibri"/>
                <a:cs typeface="Calibri"/>
                <a:sym typeface="Calibri"/>
              </a:rPr>
              <a:t> reproduced from work created and </a:t>
            </a:r>
            <a:r>
              <a:rPr lang="en" sz="1400" u="sng">
                <a:solidFill>
                  <a:srgbClr val="FFFFFF"/>
                </a:solidFill>
                <a:latin typeface="Calibri"/>
                <a:ea typeface="Calibri"/>
                <a:cs typeface="Calibri"/>
                <a:sym typeface="Calibri"/>
                <a:hlinkClick r:id="rId5"/>
              </a:rPr>
              <a:t>shared by Google</a:t>
            </a:r>
            <a:r>
              <a:rPr lang="en" sz="1400">
                <a:solidFill>
                  <a:srgbClr val="FFFFFF"/>
                </a:solidFill>
                <a:latin typeface="Calibri"/>
                <a:ea typeface="Calibri"/>
                <a:cs typeface="Calibri"/>
                <a:sym typeface="Calibri"/>
              </a:rPr>
              <a:t> and used according to terms described in the </a:t>
            </a:r>
            <a:r>
              <a:rPr lang="en" sz="1200" u="sng">
                <a:solidFill>
                  <a:srgbClr val="FFFFFF"/>
                </a:solidFill>
                <a:latin typeface="Calibri"/>
                <a:ea typeface="Calibri"/>
                <a:cs typeface="Calibri"/>
                <a:sym typeface="Calibri"/>
                <a:hlinkClick r:id="rId6"/>
              </a:rPr>
              <a:t>CC 3.0 Attribution License</a:t>
            </a:r>
            <a:r>
              <a:rPr lang="en" sz="1400">
                <a:solidFill>
                  <a:srgbClr val="FFFFFF"/>
                </a:solidFill>
                <a:latin typeface="Calibri"/>
                <a:ea typeface="Calibri"/>
                <a:cs typeface="Calibri"/>
                <a:sym typeface="Calibri"/>
              </a:rPr>
              <a:t>.</a:t>
            </a:r>
            <a:endParaRPr sz="1400">
              <a:solidFill>
                <a:srgbClr val="FFFFFF"/>
              </a:solidFill>
              <a:latin typeface="Calibri"/>
              <a:ea typeface="Calibri"/>
              <a:cs typeface="Calibri"/>
              <a:sym typeface="Calibri"/>
            </a:endParaRPr>
          </a:p>
        </p:txBody>
      </p:sp>
      <p:sp>
        <p:nvSpPr>
          <p:cNvPr id="298" name="Google Shape;298;p44"/>
          <p:cNvSpPr txBox="1"/>
          <p:nvPr/>
        </p:nvSpPr>
        <p:spPr>
          <a:xfrm>
            <a:off x="2712475" y="1356250"/>
            <a:ext cx="3441900" cy="328800"/>
          </a:xfrm>
          <a:prstGeom prst="rect">
            <a:avLst/>
          </a:prstGeom>
          <a:solidFill>
            <a:srgbClr val="FFFFFF"/>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a:t>Olympic Medals of All Time</a:t>
            </a:r>
            <a:endParaRPr/>
          </a:p>
        </p:txBody>
      </p:sp>
      <p:sp>
        <p:nvSpPr>
          <p:cNvPr id="299" name="Google Shape;299;p44"/>
          <p:cNvSpPr txBox="1"/>
          <p:nvPr/>
        </p:nvSpPr>
        <p:spPr>
          <a:xfrm rot="-5400000">
            <a:off x="1324300" y="2616550"/>
            <a:ext cx="1026900" cy="348900"/>
          </a:xfrm>
          <a:prstGeom prst="rect">
            <a:avLst/>
          </a:prstGeom>
          <a:solidFill>
            <a:srgbClr val="FFFFFF"/>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Country</a:t>
            </a:r>
            <a:endParaRPr/>
          </a:p>
        </p:txBody>
      </p:sp>
      <p:sp>
        <p:nvSpPr>
          <p:cNvPr id="300" name="Google Shape;300;p44"/>
          <p:cNvSpPr txBox="1"/>
          <p:nvPr/>
        </p:nvSpPr>
        <p:spPr>
          <a:xfrm>
            <a:off x="3564325" y="4355500"/>
            <a:ext cx="1738200" cy="348900"/>
          </a:xfrm>
          <a:prstGeom prst="rect">
            <a:avLst/>
          </a:prstGeom>
          <a:solidFill>
            <a:srgbClr val="FFFFFF"/>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Number of Medals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Histogram</a:t>
            </a:r>
            <a:endParaRPr sz="3600" i="0" u="none" strike="noStrike" cap="none">
              <a:solidFill>
                <a:srgbClr val="3F3F3F"/>
              </a:solidFill>
              <a:latin typeface="Raleway"/>
              <a:ea typeface="Raleway"/>
              <a:cs typeface="Raleway"/>
              <a:sym typeface="Raleway"/>
            </a:endParaRPr>
          </a:p>
        </p:txBody>
      </p:sp>
      <p:pic>
        <p:nvPicPr>
          <p:cNvPr id="307" name="Google Shape;307;p45"/>
          <p:cNvPicPr preferRelativeResize="0">
            <a:picLocks noGrp="1"/>
          </p:cNvPicPr>
          <p:nvPr>
            <p:ph type="body" idx="1"/>
          </p:nvPr>
        </p:nvPicPr>
        <p:blipFill rotWithShape="1">
          <a:blip r:embed="rId3">
            <a:alphaModFix/>
          </a:blip>
          <a:srcRect/>
          <a:stretch/>
        </p:blipFill>
        <p:spPr>
          <a:xfrm>
            <a:off x="1893897" y="1932077"/>
            <a:ext cx="5356200" cy="2590500"/>
          </a:xfrm>
          <a:prstGeom prst="rect">
            <a:avLst/>
          </a:prstGeom>
          <a:noFill/>
          <a:ln w="9525" cap="flat" cmpd="sng">
            <a:solidFill>
              <a:srgbClr val="FFFFFF"/>
            </a:solidFill>
            <a:prstDash val="solid"/>
            <a:round/>
            <a:headEnd type="none" w="sm" len="sm"/>
            <a:tailEnd type="none" w="sm" len="sm"/>
          </a:ln>
        </p:spPr>
      </p:pic>
      <p:pic>
        <p:nvPicPr>
          <p:cNvPr id="308" name="Google Shape;308;p45"/>
          <p:cNvPicPr preferRelativeResize="0"/>
          <p:nvPr/>
        </p:nvPicPr>
        <p:blipFill rotWithShape="1">
          <a:blip r:embed="rId4">
            <a:alphaModFix/>
          </a:blip>
          <a:srcRect/>
          <a:stretch/>
        </p:blipFill>
        <p:spPr>
          <a:xfrm>
            <a:off x="8366760" y="4279560"/>
            <a:ext cx="650100" cy="350100"/>
          </a:xfrm>
          <a:prstGeom prst="rect">
            <a:avLst/>
          </a:prstGeom>
          <a:noFill/>
          <a:ln>
            <a:noFill/>
          </a:ln>
        </p:spPr>
      </p:pic>
      <p:sp>
        <p:nvSpPr>
          <p:cNvPr id="309" name="Google Shape;309;p45"/>
          <p:cNvSpPr txBox="1"/>
          <p:nvPr/>
        </p:nvSpPr>
        <p:spPr>
          <a:xfrm>
            <a:off x="3505750" y="1599300"/>
            <a:ext cx="2622900" cy="26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Tulip Petal Length in Field</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2680</Words>
  <Application>Microsoft Macintosh PowerPoint</Application>
  <PresentationFormat>On-screen Show (16:9)</PresentationFormat>
  <Paragraphs>213</Paragraphs>
  <Slides>24</Slides>
  <Notes>24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vt:i4>
      </vt:variant>
    </vt:vector>
  </HeadingPairs>
  <TitlesOfParts>
    <vt:vector size="31" baseType="lpstr">
      <vt:lpstr>Calibri</vt:lpstr>
      <vt:lpstr>Arial</vt:lpstr>
      <vt:lpstr>Verdana</vt:lpstr>
      <vt:lpstr>Raleway</vt:lpstr>
      <vt:lpstr>Simple Light</vt:lpstr>
      <vt:lpstr>Retrospect</vt:lpstr>
      <vt:lpstr>Retrospect</vt:lpstr>
      <vt:lpstr>Unlocking the Power of Open Data</vt:lpstr>
      <vt:lpstr>Review from Sessions 1 &amp; 2</vt:lpstr>
      <vt:lpstr>Objectives for this Session</vt:lpstr>
      <vt:lpstr>PowerPoint Presentation</vt:lpstr>
      <vt:lpstr>Common Types of Visualizations</vt:lpstr>
      <vt:lpstr>Wordclouds</vt:lpstr>
      <vt:lpstr>Pie Chart</vt:lpstr>
      <vt:lpstr>Bar Chart</vt:lpstr>
      <vt:lpstr>Histogram</vt:lpstr>
      <vt:lpstr>Line Graph</vt:lpstr>
      <vt:lpstr>Area Chart</vt:lpstr>
      <vt:lpstr>Scatter Plot</vt:lpstr>
      <vt:lpstr>Heat Map</vt:lpstr>
      <vt:lpstr>Misleading Visualizations </vt:lpstr>
      <vt:lpstr>Data omission  (cherry picking)</vt:lpstr>
      <vt:lpstr>Not Starting the Chart at Zero (data starts around $3000)</vt:lpstr>
      <vt:lpstr>Starting at zero; excessive range (spending is &lt; 9000, but chart goes to 30,000) </vt:lpstr>
      <vt:lpstr>Percent Change vs. Percentage Point Change</vt:lpstr>
      <vt:lpstr>Inconsistent Units</vt:lpstr>
      <vt:lpstr>Context in  Open Data</vt:lpstr>
      <vt:lpstr>Create Visuals to Help Others Understand Your Point</vt:lpstr>
      <vt:lpstr>Next Time… Learn how to: </vt:lpstr>
      <vt:lpstr>Can you do this?  </vt:lpstr>
      <vt:lpstr>Thank  You</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Open Data</dc:title>
  <cp:lastModifiedBy>Kathleen E. Sullivan</cp:lastModifiedBy>
  <cp:revision>1</cp:revision>
  <dcterms:modified xsi:type="dcterms:W3CDTF">2018-08-02T20:35:08Z</dcterms:modified>
</cp:coreProperties>
</file>